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29"/>
  </p:notesMasterIdLst>
  <p:sldIdLst>
    <p:sldId id="256" r:id="rId2"/>
    <p:sldId id="301" r:id="rId3"/>
    <p:sldId id="302" r:id="rId4"/>
    <p:sldId id="257" r:id="rId5"/>
    <p:sldId id="288" r:id="rId6"/>
    <p:sldId id="296" r:id="rId7"/>
    <p:sldId id="258" r:id="rId8"/>
    <p:sldId id="273" r:id="rId9"/>
    <p:sldId id="278" r:id="rId10"/>
    <p:sldId id="276" r:id="rId11"/>
    <p:sldId id="291" r:id="rId12"/>
    <p:sldId id="280" r:id="rId13"/>
    <p:sldId id="290" r:id="rId14"/>
    <p:sldId id="275" r:id="rId15"/>
    <p:sldId id="300" r:id="rId16"/>
    <p:sldId id="303" r:id="rId17"/>
    <p:sldId id="304" r:id="rId18"/>
    <p:sldId id="289" r:id="rId19"/>
    <p:sldId id="292" r:id="rId20"/>
    <p:sldId id="293" r:id="rId21"/>
    <p:sldId id="294" r:id="rId22"/>
    <p:sldId id="259" r:id="rId23"/>
    <p:sldId id="260" r:id="rId24"/>
    <p:sldId id="287" r:id="rId25"/>
    <p:sldId id="298" r:id="rId26"/>
    <p:sldId id="299"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snapToObjects="1">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DCCF8-6D1E-8D4E-B5C9-488E89164AFD}" type="datetimeFigureOut">
              <a:rPr lang="en-US" smtClean="0"/>
              <a:t>10/25/2016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FDB82-E764-6348-AD06-DBEE8AE408EA}" type="slidenum">
              <a:rPr lang="en-US" smtClean="0"/>
              <a:t>‹#›</a:t>
            </a:fld>
            <a:endParaRPr lang="en-US" dirty="0"/>
          </a:p>
        </p:txBody>
      </p:sp>
    </p:spTree>
    <p:extLst>
      <p:ext uri="{BB962C8B-B14F-4D97-AF65-F5344CB8AC3E}">
        <p14:creationId xmlns:p14="http://schemas.microsoft.com/office/powerpoint/2010/main" val="97236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1</a:t>
            </a:fld>
            <a:endParaRPr lang="en-US" dirty="0"/>
          </a:p>
        </p:txBody>
      </p:sp>
    </p:spTree>
    <p:extLst>
      <p:ext uri="{BB962C8B-B14F-4D97-AF65-F5344CB8AC3E}">
        <p14:creationId xmlns:p14="http://schemas.microsoft.com/office/powerpoint/2010/main" val="368742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10</a:t>
            </a:fld>
            <a:endParaRPr lang="en-US" dirty="0"/>
          </a:p>
        </p:txBody>
      </p:sp>
    </p:spTree>
    <p:extLst>
      <p:ext uri="{BB962C8B-B14F-4D97-AF65-F5344CB8AC3E}">
        <p14:creationId xmlns:p14="http://schemas.microsoft.com/office/powerpoint/2010/main" val="143221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t>
            </a:r>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11</a:t>
            </a:fld>
            <a:endParaRPr lang="en-US" dirty="0"/>
          </a:p>
        </p:txBody>
      </p:sp>
    </p:spTree>
    <p:extLst>
      <p:ext uri="{BB962C8B-B14F-4D97-AF65-F5344CB8AC3E}">
        <p14:creationId xmlns:p14="http://schemas.microsoft.com/office/powerpoint/2010/main" val="76875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Ricki</a:t>
            </a:r>
            <a:endParaRPr lang="en-US" dirty="0" smtClean="0"/>
          </a:p>
          <a:p>
            <a:endParaRPr lang="en-US" dirty="0" smtClean="0"/>
          </a:p>
          <a:p>
            <a:r>
              <a:rPr lang="en-US" dirty="0" smtClean="0"/>
              <a:t>Tension between federal ED and states.  Congress</a:t>
            </a:r>
            <a:r>
              <a:rPr lang="en-US" baseline="0" dirty="0" smtClean="0"/>
              <a:t> trying to limit the power and scope of the ED to oversee state implementation of ESSA. It was important to submit comments to support a strong role of ED in oversight.</a:t>
            </a:r>
            <a:endParaRPr lang="en-US" dirty="0" smtClean="0"/>
          </a:p>
          <a:p>
            <a:r>
              <a:rPr lang="en-US" dirty="0" smtClean="0"/>
              <a:t>NDSC-NDSS sent</a:t>
            </a:r>
            <a:r>
              <a:rPr lang="en-US" baseline="0" dirty="0" smtClean="0"/>
              <a:t> alerts on regulations on different topics, ranging from Academic Assessments to Accountability</a:t>
            </a:r>
          </a:p>
          <a:p>
            <a:r>
              <a:rPr lang="en-US" baseline="0" dirty="0" smtClean="0"/>
              <a:t>Parent advocacy from our community was outstanding!  At one point, the ED had received about </a:t>
            </a:r>
            <a:r>
              <a:rPr lang="en-US" baseline="0" dirty="0" smtClean="0"/>
              <a:t>120 </a:t>
            </a:r>
            <a:r>
              <a:rPr lang="en-US" baseline="0" dirty="0" smtClean="0"/>
              <a:t>comments and </a:t>
            </a:r>
            <a:r>
              <a:rPr lang="en-US" baseline="0" dirty="0" smtClean="0"/>
              <a:t>31 were </a:t>
            </a:r>
            <a:r>
              <a:rPr lang="en-US" baseline="0" dirty="0" smtClean="0"/>
              <a:t>from the DS community</a:t>
            </a:r>
            <a:r>
              <a:rPr lang="en-US" baseline="0" dirty="0" smtClean="0"/>
              <a:t>.</a:t>
            </a:r>
          </a:p>
          <a:p>
            <a:endParaRPr lang="en-US" baseline="0" dirty="0" smtClean="0"/>
          </a:p>
          <a:p>
            <a:r>
              <a:rPr lang="en-US" baseline="0" dirty="0" err="1" smtClean="0"/>
              <a:t>Dept</a:t>
            </a:r>
            <a:r>
              <a:rPr lang="en-US" baseline="0" dirty="0" smtClean="0"/>
              <a:t> of Ed has been having meetings with advocates, Ricki has been attending, giving final chance to weigh-in.  All regulations likely to be finalized before the end of the year.</a:t>
            </a:r>
            <a:endParaRPr lang="en-US" baseline="0" dirty="0" smtClean="0"/>
          </a:p>
        </p:txBody>
      </p:sp>
      <p:sp>
        <p:nvSpPr>
          <p:cNvPr id="4" name="Slide Number Placeholder 3"/>
          <p:cNvSpPr>
            <a:spLocks noGrp="1"/>
          </p:cNvSpPr>
          <p:nvPr>
            <p:ph type="sldNum" sz="quarter" idx="10"/>
          </p:nvPr>
        </p:nvSpPr>
        <p:spPr/>
        <p:txBody>
          <a:bodyPr/>
          <a:lstStyle/>
          <a:p>
            <a:fld id="{0B8FDB82-E764-6348-AD06-DBEE8AE408EA}" type="slidenum">
              <a:rPr lang="en-US" smtClean="0"/>
              <a:t>12</a:t>
            </a:fld>
            <a:endParaRPr lang="en-US" dirty="0"/>
          </a:p>
        </p:txBody>
      </p:sp>
    </p:spTree>
    <p:extLst>
      <p:ext uri="{BB962C8B-B14F-4D97-AF65-F5344CB8AC3E}">
        <p14:creationId xmlns:p14="http://schemas.microsoft.com/office/powerpoint/2010/main" val="107847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t>
            </a:r>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13</a:t>
            </a:fld>
            <a:endParaRPr lang="en-US" dirty="0"/>
          </a:p>
        </p:txBody>
      </p:sp>
    </p:spTree>
    <p:extLst>
      <p:ext uri="{BB962C8B-B14F-4D97-AF65-F5344CB8AC3E}">
        <p14:creationId xmlns:p14="http://schemas.microsoft.com/office/powerpoint/2010/main" val="42603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t>
            </a:r>
          </a:p>
          <a:p>
            <a:endParaRPr lang="en-US" dirty="0" smtClean="0"/>
          </a:p>
          <a:p>
            <a:r>
              <a:rPr lang="en-US" dirty="0" smtClean="0"/>
              <a:t>States do not think we are</a:t>
            </a:r>
            <a:r>
              <a:rPr lang="en-US" baseline="0" dirty="0" smtClean="0"/>
              <a:t> watching.  They are forming ESSA implementation committees and rushing the process without giving enough notice for comments.  Many states are not giving disability groups a seat at the table</a:t>
            </a:r>
            <a:r>
              <a:rPr lang="en-US" baseline="0" dirty="0" smtClean="0"/>
              <a:t>. Need to add representation from groups representing students with disabilities, such as the Arc, DD Council.</a:t>
            </a:r>
            <a:endParaRPr lang="en-US" baseline="0" dirty="0" smtClean="0"/>
          </a:p>
          <a:p>
            <a:endParaRPr lang="en-US" baseline="0" dirty="0" smtClean="0"/>
          </a:p>
          <a:p>
            <a:r>
              <a:rPr lang="en-US" baseline="0" dirty="0" smtClean="0"/>
              <a:t>Federal legislators are EXPECTING parents/local advocates to provide oversight on this process.  Hill staff has indicated to us that they believe that the power resides with the states and it is incumbent upon the parents to get involved.</a:t>
            </a:r>
          </a:p>
        </p:txBody>
      </p:sp>
      <p:sp>
        <p:nvSpPr>
          <p:cNvPr id="4" name="Slide Number Placeholder 3"/>
          <p:cNvSpPr>
            <a:spLocks noGrp="1"/>
          </p:cNvSpPr>
          <p:nvPr>
            <p:ph type="sldNum" sz="quarter" idx="10"/>
          </p:nvPr>
        </p:nvSpPr>
        <p:spPr/>
        <p:txBody>
          <a:bodyPr/>
          <a:lstStyle/>
          <a:p>
            <a:fld id="{0B8FDB82-E764-6348-AD06-DBEE8AE408EA}" type="slidenum">
              <a:rPr lang="en-US" smtClean="0"/>
              <a:t>14</a:t>
            </a:fld>
            <a:endParaRPr lang="en-US" dirty="0"/>
          </a:p>
        </p:txBody>
      </p:sp>
    </p:spTree>
    <p:extLst>
      <p:ext uri="{BB962C8B-B14F-4D97-AF65-F5344CB8AC3E}">
        <p14:creationId xmlns:p14="http://schemas.microsoft.com/office/powerpoint/2010/main" val="100916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a:t>
            </a:r>
          </a:p>
          <a:p>
            <a:endParaRPr lang="en-US" dirty="0" smtClean="0"/>
          </a:p>
          <a:p>
            <a:r>
              <a:rPr lang="en-US" dirty="0" smtClean="0"/>
              <a:t>Examples of state activity – Maryland – disability</a:t>
            </a:r>
            <a:r>
              <a:rPr lang="en-US" baseline="0" dirty="0" smtClean="0"/>
              <a:t> community successfully banded together to get MSDE to add 2 disability representatives to the ESSA committee;</a:t>
            </a:r>
          </a:p>
          <a:p>
            <a:r>
              <a:rPr lang="en-US" baseline="0" dirty="0" smtClean="0"/>
              <a:t>California – unsuccessful effort</a:t>
            </a:r>
          </a:p>
          <a:p>
            <a:endParaRPr lang="en-US" baseline="0" dirty="0" smtClean="0"/>
          </a:p>
          <a:p>
            <a:r>
              <a:rPr lang="en-US" baseline="0" dirty="0" smtClean="0"/>
              <a:t>Statewide advocacy groups – GAC, </a:t>
            </a:r>
            <a:r>
              <a:rPr lang="en-US" baseline="0" dirty="0" err="1" smtClean="0"/>
              <a:t>listservs</a:t>
            </a:r>
            <a:r>
              <a:rPr lang="en-US" baseline="0" dirty="0" smtClean="0"/>
              <a:t>, social media.  Reach out to other disability groups (Arc, P&amp;A, Autism groups, Cerebral Palsy, </a:t>
            </a:r>
            <a:r>
              <a:rPr lang="en-US" baseline="0" dirty="0" err="1" smtClean="0"/>
              <a:t>etc</a:t>
            </a:r>
            <a:r>
              <a:rPr lang="en-US" baseline="0" dirty="0" smtClean="0"/>
              <a:t>) AND other general education groups (e.g., PTA)</a:t>
            </a:r>
          </a:p>
          <a:p>
            <a:endParaRPr lang="en-US" baseline="0" dirty="0" smtClean="0"/>
          </a:p>
          <a:p>
            <a:r>
              <a:rPr lang="en-US" baseline="0" dirty="0" smtClean="0"/>
              <a:t>NDSC Google Doc – let Ricki know of any local updates.  Hard to keep track of what is going on in each state – we depend upon your local knowledge</a:t>
            </a:r>
            <a:r>
              <a:rPr lang="en-US" baseline="0" dirty="0" smtClean="0"/>
              <a:t>. Will discuss later in presentation.</a:t>
            </a:r>
            <a:endParaRPr lang="en-US" baseline="0" dirty="0" smtClean="0"/>
          </a:p>
        </p:txBody>
      </p:sp>
      <p:sp>
        <p:nvSpPr>
          <p:cNvPr id="4" name="Slide Number Placeholder 3"/>
          <p:cNvSpPr>
            <a:spLocks noGrp="1"/>
          </p:cNvSpPr>
          <p:nvPr>
            <p:ph type="sldNum" sz="quarter" idx="10"/>
          </p:nvPr>
        </p:nvSpPr>
        <p:spPr/>
        <p:txBody>
          <a:bodyPr/>
          <a:lstStyle/>
          <a:p>
            <a:fld id="{0B8FDB82-E764-6348-AD06-DBEE8AE408EA}" type="slidenum">
              <a:rPr lang="en-US" smtClean="0"/>
              <a:t>15</a:t>
            </a:fld>
            <a:endParaRPr lang="en-US" dirty="0"/>
          </a:p>
        </p:txBody>
      </p:sp>
    </p:spTree>
    <p:extLst>
      <p:ext uri="{BB962C8B-B14F-4D97-AF65-F5344CB8AC3E}">
        <p14:creationId xmlns:p14="http://schemas.microsoft.com/office/powerpoint/2010/main" val="105347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ESSA- must be stakeholder involvement in state plan, district plan, targeted</a:t>
            </a:r>
            <a:r>
              <a:rPr lang="en-US" baseline="0" dirty="0" smtClean="0"/>
              <a:t> support plans for schools</a:t>
            </a:r>
            <a:r>
              <a:rPr lang="en-US" dirty="0" smtClean="0"/>
              <a:t>. Variety of different places in the statute where stakeholder involvement is required;</a:t>
            </a:r>
            <a:r>
              <a:rPr lang="en-US" baseline="0" dirty="0" smtClean="0"/>
              <a:t> won’t come into play until 2017 and beyond.</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IDEA</a:t>
            </a:r>
            <a:r>
              <a:rPr lang="en-US" baseline="0" dirty="0" smtClean="0"/>
              <a:t> </a:t>
            </a:r>
            <a:r>
              <a:rPr lang="en-US" dirty="0" smtClean="0"/>
              <a:t>requires that each state establish and maintain an advisory panel for the purpose of advising the State special education staff regarding the education of all eligible children with disabilities. Often</a:t>
            </a:r>
            <a:r>
              <a:rPr lang="en-US" baseline="0" dirty="0" smtClean="0"/>
              <a:t> districts have a similar organization (name varies, Special Education Advisory Committee, </a:t>
            </a:r>
            <a:r>
              <a:rPr lang="en-US" baseline="0" dirty="0" err="1" smtClean="0"/>
              <a:t>etc</a:t>
            </a:r>
            <a:r>
              <a:rPr lang="en-US"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School board – testify on appropriate education-related topics; reach out to school board members and </a:t>
            </a:r>
            <a:r>
              <a:rPr lang="en-US" baseline="0" dirty="0" err="1" smtClean="0"/>
              <a:t>SpEd</a:t>
            </a:r>
            <a:r>
              <a:rPr lang="en-US" baseline="0" dirty="0" smtClean="0"/>
              <a:t> Directors at local networking events (invite them to your Buddy Walk!); get to know them and establish yourself as an ally in special education</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-Approach</a:t>
            </a:r>
            <a:r>
              <a:rPr lang="en-US" baseline="0" dirty="0" smtClean="0"/>
              <a:t> everything AMICABLY and collaboratively at first. Will get more flies with honey than vinegar!</a:t>
            </a:r>
            <a:endParaRPr lang="en-US" dirty="0" smtClean="0"/>
          </a:p>
          <a:p>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16</a:t>
            </a:fld>
            <a:endParaRPr lang="en-US" dirty="0"/>
          </a:p>
        </p:txBody>
      </p:sp>
    </p:spTree>
    <p:extLst>
      <p:ext uri="{BB962C8B-B14F-4D97-AF65-F5344CB8AC3E}">
        <p14:creationId xmlns:p14="http://schemas.microsoft.com/office/powerpoint/2010/main" val="339411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groups</a:t>
            </a:r>
            <a:r>
              <a:rPr lang="en-US" baseline="0" dirty="0" smtClean="0"/>
              <a:t> are working on these issues.  No need to lead it – can join them.</a:t>
            </a:r>
            <a:endParaRPr lang="en-US" dirty="0" smtClean="0"/>
          </a:p>
          <a:p>
            <a:endParaRPr lang="en-US" dirty="0" smtClean="0"/>
          </a:p>
          <a:p>
            <a:r>
              <a:rPr lang="en-US" dirty="0" smtClean="0"/>
              <a:t>Other civil rights groups are natural allies because ther</a:t>
            </a:r>
            <a:r>
              <a:rPr lang="en-US" baseline="0" dirty="0" smtClean="0"/>
              <a:t>e is much overlap.</a:t>
            </a:r>
          </a:p>
          <a:p>
            <a:endParaRPr lang="en-US" dirty="0" smtClean="0"/>
          </a:p>
          <a:p>
            <a:r>
              <a:rPr lang="en-US" dirty="0" smtClean="0"/>
              <a:t>GACs are statewide</a:t>
            </a:r>
            <a:r>
              <a:rPr lang="en-US" baseline="0" dirty="0" smtClean="0"/>
              <a:t> coalitions that NDSS has helped to form that pull in parents and self-advocates from the DS community to effect policy change on the state level.  Many of them have set education as their top priority. Contact Heather to get connected.</a:t>
            </a:r>
          </a:p>
          <a:p>
            <a:endParaRPr lang="en-US" baseline="0" dirty="0" smtClean="0"/>
          </a:p>
        </p:txBody>
      </p:sp>
      <p:sp>
        <p:nvSpPr>
          <p:cNvPr id="4" name="Slide Number Placeholder 3"/>
          <p:cNvSpPr>
            <a:spLocks noGrp="1"/>
          </p:cNvSpPr>
          <p:nvPr>
            <p:ph type="sldNum" sz="quarter" idx="10"/>
          </p:nvPr>
        </p:nvSpPr>
        <p:spPr/>
        <p:txBody>
          <a:bodyPr/>
          <a:lstStyle/>
          <a:p>
            <a:fld id="{0B8FDB82-E764-6348-AD06-DBEE8AE408EA}" type="slidenum">
              <a:rPr lang="en-US" smtClean="0"/>
              <a:t>17</a:t>
            </a:fld>
            <a:endParaRPr lang="en-US" dirty="0"/>
          </a:p>
        </p:txBody>
      </p:sp>
    </p:spTree>
    <p:extLst>
      <p:ext uri="{BB962C8B-B14F-4D97-AF65-F5344CB8AC3E}">
        <p14:creationId xmlns:p14="http://schemas.microsoft.com/office/powerpoint/2010/main" val="222372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Ricki</a:t>
            </a:r>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18</a:t>
            </a:fld>
            <a:endParaRPr lang="en-US" dirty="0"/>
          </a:p>
        </p:txBody>
      </p:sp>
    </p:spTree>
    <p:extLst>
      <p:ext uri="{BB962C8B-B14F-4D97-AF65-F5344CB8AC3E}">
        <p14:creationId xmlns:p14="http://schemas.microsoft.com/office/powerpoint/2010/main" val="229982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Ricki</a:t>
            </a:r>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19</a:t>
            </a:fld>
            <a:endParaRPr lang="en-US" dirty="0"/>
          </a:p>
        </p:txBody>
      </p:sp>
    </p:spTree>
    <p:extLst>
      <p:ext uri="{BB962C8B-B14F-4D97-AF65-F5344CB8AC3E}">
        <p14:creationId xmlns:p14="http://schemas.microsoft.com/office/powerpoint/2010/main" val="368070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a:t>
            </a:fld>
            <a:endParaRPr lang="en-US" dirty="0"/>
          </a:p>
        </p:txBody>
      </p:sp>
    </p:spTree>
    <p:extLst>
      <p:ext uri="{BB962C8B-B14F-4D97-AF65-F5344CB8AC3E}">
        <p14:creationId xmlns:p14="http://schemas.microsoft.com/office/powerpoint/2010/main" val="3400567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Ricki</a:t>
            </a:r>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20</a:t>
            </a:fld>
            <a:endParaRPr lang="en-US" dirty="0"/>
          </a:p>
        </p:txBody>
      </p:sp>
    </p:spTree>
    <p:extLst>
      <p:ext uri="{BB962C8B-B14F-4D97-AF65-F5344CB8AC3E}">
        <p14:creationId xmlns:p14="http://schemas.microsoft.com/office/powerpoint/2010/main" val="102922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21</a:t>
            </a:fld>
            <a:endParaRPr lang="en-US" dirty="0"/>
          </a:p>
        </p:txBody>
      </p:sp>
    </p:spTree>
    <p:extLst>
      <p:ext uri="{BB962C8B-B14F-4D97-AF65-F5344CB8AC3E}">
        <p14:creationId xmlns:p14="http://schemas.microsoft.com/office/powerpoint/2010/main" val="465421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22</a:t>
            </a:fld>
            <a:endParaRPr lang="en-US" dirty="0"/>
          </a:p>
        </p:txBody>
      </p:sp>
    </p:spTree>
    <p:extLst>
      <p:ext uri="{BB962C8B-B14F-4D97-AF65-F5344CB8AC3E}">
        <p14:creationId xmlns:p14="http://schemas.microsoft.com/office/powerpoint/2010/main" val="286946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23</a:t>
            </a:fld>
            <a:endParaRPr lang="en-US" dirty="0"/>
          </a:p>
        </p:txBody>
      </p:sp>
    </p:spTree>
    <p:extLst>
      <p:ext uri="{BB962C8B-B14F-4D97-AF65-F5344CB8AC3E}">
        <p14:creationId xmlns:p14="http://schemas.microsoft.com/office/powerpoint/2010/main" val="40016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24</a:t>
            </a:fld>
            <a:endParaRPr lang="en-US" dirty="0"/>
          </a:p>
        </p:txBody>
      </p:sp>
    </p:spTree>
    <p:extLst>
      <p:ext uri="{BB962C8B-B14F-4D97-AF65-F5344CB8AC3E}">
        <p14:creationId xmlns:p14="http://schemas.microsoft.com/office/powerpoint/2010/main" val="172201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25</a:t>
            </a:fld>
            <a:endParaRPr lang="en-US" dirty="0"/>
          </a:p>
        </p:txBody>
      </p:sp>
    </p:spTree>
    <p:extLst>
      <p:ext uri="{BB962C8B-B14F-4D97-AF65-F5344CB8AC3E}">
        <p14:creationId xmlns:p14="http://schemas.microsoft.com/office/powerpoint/2010/main" val="248738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26</a:t>
            </a:fld>
            <a:endParaRPr lang="en-US" dirty="0"/>
          </a:p>
        </p:txBody>
      </p:sp>
    </p:spTree>
    <p:extLst>
      <p:ext uri="{BB962C8B-B14F-4D97-AF65-F5344CB8AC3E}">
        <p14:creationId xmlns:p14="http://schemas.microsoft.com/office/powerpoint/2010/main" val="3697757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27</a:t>
            </a:fld>
            <a:endParaRPr lang="en-US" dirty="0"/>
          </a:p>
        </p:txBody>
      </p:sp>
    </p:spTree>
    <p:extLst>
      <p:ext uri="{BB962C8B-B14F-4D97-AF65-F5344CB8AC3E}">
        <p14:creationId xmlns:p14="http://schemas.microsoft.com/office/powerpoint/2010/main" val="396171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3</a:t>
            </a:fld>
            <a:endParaRPr lang="en-US" dirty="0"/>
          </a:p>
        </p:txBody>
      </p:sp>
    </p:spTree>
    <p:extLst>
      <p:ext uri="{BB962C8B-B14F-4D97-AF65-F5344CB8AC3E}">
        <p14:creationId xmlns:p14="http://schemas.microsoft.com/office/powerpoint/2010/main" val="31353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4</a:t>
            </a:fld>
            <a:endParaRPr lang="en-US" dirty="0"/>
          </a:p>
        </p:txBody>
      </p:sp>
    </p:spTree>
    <p:extLst>
      <p:ext uri="{BB962C8B-B14F-4D97-AF65-F5344CB8AC3E}">
        <p14:creationId xmlns:p14="http://schemas.microsoft.com/office/powerpoint/2010/main" val="389933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5</a:t>
            </a:fld>
            <a:endParaRPr lang="en-US" dirty="0"/>
          </a:p>
        </p:txBody>
      </p:sp>
    </p:spTree>
    <p:extLst>
      <p:ext uri="{BB962C8B-B14F-4D97-AF65-F5344CB8AC3E}">
        <p14:creationId xmlns:p14="http://schemas.microsoft.com/office/powerpoint/2010/main" val="375589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6</a:t>
            </a:fld>
            <a:endParaRPr lang="en-US" dirty="0"/>
          </a:p>
        </p:txBody>
      </p:sp>
    </p:spTree>
    <p:extLst>
      <p:ext uri="{BB962C8B-B14F-4D97-AF65-F5344CB8AC3E}">
        <p14:creationId xmlns:p14="http://schemas.microsoft.com/office/powerpoint/2010/main" val="210950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7</a:t>
            </a:fld>
            <a:endParaRPr lang="en-US" dirty="0"/>
          </a:p>
        </p:txBody>
      </p:sp>
    </p:spTree>
    <p:extLst>
      <p:ext uri="{BB962C8B-B14F-4D97-AF65-F5344CB8AC3E}">
        <p14:creationId xmlns:p14="http://schemas.microsoft.com/office/powerpoint/2010/main" val="21471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DB82-E764-6348-AD06-DBEE8AE408EA}" type="slidenum">
              <a:rPr lang="en-US" smtClean="0"/>
              <a:t>8</a:t>
            </a:fld>
            <a:endParaRPr lang="en-US" dirty="0"/>
          </a:p>
        </p:txBody>
      </p:sp>
    </p:spTree>
    <p:extLst>
      <p:ext uri="{BB962C8B-B14F-4D97-AF65-F5344CB8AC3E}">
        <p14:creationId xmlns:p14="http://schemas.microsoft.com/office/powerpoint/2010/main" val="11563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DB82-E764-6348-AD06-DBEE8AE408EA}" type="slidenum">
              <a:rPr lang="en-US" smtClean="0"/>
              <a:t>9</a:t>
            </a:fld>
            <a:endParaRPr lang="en-US" dirty="0"/>
          </a:p>
        </p:txBody>
      </p:sp>
    </p:spTree>
    <p:extLst>
      <p:ext uri="{BB962C8B-B14F-4D97-AF65-F5344CB8AC3E}">
        <p14:creationId xmlns:p14="http://schemas.microsoft.com/office/powerpoint/2010/main" val="97777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283812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296839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316788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0111" y="1676399"/>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938695" y="11282263"/>
            <a:ext cx="81105" cy="102284"/>
          </a:xfrm>
        </p:spPr>
        <p:txBody>
          <a:bodyPr/>
          <a:lstStyle/>
          <a:p>
            <a:fld id="{BBBBBD27-FB90-8D45-8C82-DDDD6B619487}" type="slidenum">
              <a:rPr lang="en-US" smtClean="0"/>
              <a:t>‹#›</a:t>
            </a:fld>
            <a:endParaRPr lang="en-US" dirty="0"/>
          </a:p>
        </p:txBody>
      </p:sp>
      <p:pic>
        <p:nvPicPr>
          <p:cNvPr id="9" name="Picture 2" descr="Image result for national down syndrome congres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11" y="5658574"/>
            <a:ext cx="3650723" cy="1349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4400" y="5810032"/>
            <a:ext cx="1609700" cy="938649"/>
          </a:xfrm>
          <a:prstGeom prst="rect">
            <a:avLst/>
          </a:prstGeom>
        </p:spPr>
      </p:pic>
    </p:spTree>
    <p:extLst>
      <p:ext uri="{BB962C8B-B14F-4D97-AF65-F5344CB8AC3E}">
        <p14:creationId xmlns:p14="http://schemas.microsoft.com/office/powerpoint/2010/main" val="275909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300558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282984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109819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5170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329729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207735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7D263-CF67-574B-B518-F20A354FB73C}"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BBBD27-FB90-8D45-8C82-DDDD6B619487}" type="slidenum">
              <a:rPr lang="en-US" smtClean="0"/>
              <a:t>‹#›</a:t>
            </a:fld>
            <a:endParaRPr lang="en-US" dirty="0"/>
          </a:p>
        </p:txBody>
      </p:sp>
    </p:spTree>
    <p:extLst>
      <p:ext uri="{BB962C8B-B14F-4D97-AF65-F5344CB8AC3E}">
        <p14:creationId xmlns:p14="http://schemas.microsoft.com/office/powerpoint/2010/main" val="42490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7D263-CF67-574B-B518-F20A354FB73C}" type="datetimeFigureOut">
              <a:rPr lang="en-US" smtClean="0"/>
              <a:t>10/25/2016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BD27-FB90-8D45-8C82-DDDD6B619487}" type="slidenum">
              <a:rPr lang="en-US" smtClean="0"/>
              <a:t>‹#›</a:t>
            </a:fld>
            <a:endParaRPr lang="en-US" dirty="0"/>
          </a:p>
        </p:txBody>
      </p:sp>
    </p:spTree>
    <p:extLst>
      <p:ext uri="{BB962C8B-B14F-4D97-AF65-F5344CB8AC3E}">
        <p14:creationId xmlns:p14="http://schemas.microsoft.com/office/powerpoint/2010/main" val="389403230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25cMby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it.ly/2csmmX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bit.ly/25cMbyZ" TargetMode="External"/><Relationship Id="rId5" Type="http://schemas.openxmlformats.org/officeDocument/2006/relationships/hyperlink" Target="http://bit.ly/2a9boI9" TargetMode="External"/><Relationship Id="rId4" Type="http://schemas.openxmlformats.org/officeDocument/2006/relationships/hyperlink" Target="http://bit.ly/2c03FI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it.ly/1WO7LJ1"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bit.ly/1nVgGt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dsccenter.org/stay-up-to-date-with-ndsc-new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facebook.com/thendsc/" TargetMode="External"/><Relationship Id="rId4" Type="http://schemas.openxmlformats.org/officeDocument/2006/relationships/hyperlink" Target="https://www.facebook.com/dsadvocat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dss.org/Advocacy/Advocacy-101/Advocacy-Aler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facebook.com/NDSS1979" TargetMode="External"/><Relationship Id="rId4" Type="http://schemas.openxmlformats.org/officeDocument/2006/relationships/hyperlink" Target="http://www.ndss.or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mailto:ricki@ndsccenter.org" TargetMode="External"/><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ndss.org/" TargetMode="External"/><Relationship Id="rId5" Type="http://schemas.openxmlformats.org/officeDocument/2006/relationships/hyperlink" Target="mailto:hsachs@ndss.org" TargetMode="External"/><Relationship Id="rId4" Type="http://schemas.openxmlformats.org/officeDocument/2006/relationships/hyperlink" Target="http://www.ndsccente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67" y="286603"/>
            <a:ext cx="8436553" cy="2101755"/>
          </a:xfrm>
        </p:spPr>
        <p:txBody>
          <a:bodyPr>
            <a:normAutofit fontScale="90000"/>
          </a:bodyPr>
          <a:lstStyle/>
          <a:p>
            <a:r>
              <a:rPr lang="en-US" dirty="0" smtClean="0"/>
              <a:t>The Every Student Succeeds Act (ESSA)</a:t>
            </a:r>
            <a:r>
              <a:rPr lang="en-US" dirty="0"/>
              <a:t/>
            </a:r>
            <a:br>
              <a:rPr lang="en-US" dirty="0"/>
            </a:br>
            <a:r>
              <a:rPr lang="en-US" dirty="0" smtClean="0"/>
              <a:t>What YOU Can Do to Impact</a:t>
            </a:r>
            <a:br>
              <a:rPr lang="en-US" dirty="0" smtClean="0"/>
            </a:br>
            <a:r>
              <a:rPr lang="en-US" dirty="0" smtClean="0"/>
              <a:t>ESSA Implementation</a:t>
            </a:r>
            <a:endParaRPr lang="en-US" dirty="0"/>
          </a:p>
        </p:txBody>
      </p:sp>
      <p:sp>
        <p:nvSpPr>
          <p:cNvPr id="3" name="Subtitle 2"/>
          <p:cNvSpPr>
            <a:spLocks noGrp="1"/>
          </p:cNvSpPr>
          <p:nvPr>
            <p:ph type="subTitle" idx="1"/>
          </p:nvPr>
        </p:nvSpPr>
        <p:spPr>
          <a:xfrm>
            <a:off x="1269242" y="2737938"/>
            <a:ext cx="6503158" cy="2194166"/>
          </a:xfrm>
        </p:spPr>
        <p:txBody>
          <a:bodyPr>
            <a:noAutofit/>
          </a:bodyPr>
          <a:lstStyle/>
          <a:p>
            <a:r>
              <a:rPr lang="en-US" sz="2400" b="1" dirty="0" smtClean="0">
                <a:solidFill>
                  <a:schemeClr val="tx1"/>
                </a:solidFill>
              </a:rPr>
              <a:t>Ricki Sabia</a:t>
            </a:r>
          </a:p>
          <a:p>
            <a:r>
              <a:rPr lang="en-US" sz="2400" b="1" dirty="0" smtClean="0">
                <a:solidFill>
                  <a:schemeClr val="tx1"/>
                </a:solidFill>
              </a:rPr>
              <a:t>NDSC Senior Education Policy Advisor</a:t>
            </a:r>
          </a:p>
          <a:p>
            <a:endParaRPr lang="en-US" sz="2400" b="1" dirty="0" smtClean="0">
              <a:solidFill>
                <a:schemeClr val="tx1"/>
              </a:solidFill>
            </a:endParaRPr>
          </a:p>
          <a:p>
            <a:r>
              <a:rPr lang="en-US" sz="2400" b="1" dirty="0" smtClean="0">
                <a:solidFill>
                  <a:schemeClr val="tx1"/>
                </a:solidFill>
              </a:rPr>
              <a:t>Heather Sachs</a:t>
            </a:r>
          </a:p>
          <a:p>
            <a:r>
              <a:rPr lang="en-US" sz="2400" b="1" dirty="0" smtClean="0">
                <a:solidFill>
                  <a:schemeClr val="tx1"/>
                </a:solidFill>
              </a:rPr>
              <a:t>NDSS Vice President of Advocacy &amp; Public Policy</a:t>
            </a:r>
            <a:endParaRPr lang="en-US" sz="24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857" y="5145206"/>
            <a:ext cx="2409222" cy="1404866"/>
          </a:xfrm>
          <a:prstGeom prst="rect">
            <a:avLst/>
          </a:prstGeom>
        </p:spPr>
      </p:pic>
      <p:pic>
        <p:nvPicPr>
          <p:cNvPr id="3074" name="Picture 2" descr="Image result for national down syndrome cong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65" y="5074630"/>
            <a:ext cx="4919957" cy="181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245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has NDSC Been Supporting Strong ESSA Implementation?</a:t>
            </a:r>
            <a:endParaRPr lang="en-US" sz="3600" dirty="0"/>
          </a:p>
        </p:txBody>
      </p:sp>
      <p:sp>
        <p:nvSpPr>
          <p:cNvPr id="3" name="Content Placeholder 2"/>
          <p:cNvSpPr>
            <a:spLocks noGrp="1"/>
          </p:cNvSpPr>
          <p:nvPr>
            <p:ph idx="1"/>
          </p:nvPr>
        </p:nvSpPr>
        <p:spPr>
          <a:xfrm>
            <a:off x="457200" y="1600200"/>
            <a:ext cx="8229600" cy="4268337"/>
          </a:xfrm>
        </p:spPr>
        <p:txBody>
          <a:bodyPr>
            <a:normAutofit lnSpcReduction="10000"/>
          </a:bodyPr>
          <a:lstStyle/>
          <a:p>
            <a:r>
              <a:rPr lang="en-US" sz="2800" dirty="0" smtClean="0"/>
              <a:t>Using our education policy expertise to keep </a:t>
            </a:r>
            <a:r>
              <a:rPr lang="en-US" sz="2800" dirty="0"/>
              <a:t>expectations high and accountability </a:t>
            </a:r>
            <a:r>
              <a:rPr lang="en-US" sz="2800" dirty="0" smtClean="0"/>
              <a:t>strong in ESSA proposed regulations and guidance</a:t>
            </a:r>
          </a:p>
          <a:p>
            <a:r>
              <a:rPr lang="en-US" sz="2800" dirty="0" smtClean="0"/>
              <a:t>Informing  state advocates and families about what is going on federally, and  in their states, re: ESSA implementation and how they can have a role in the process.</a:t>
            </a:r>
          </a:p>
          <a:p>
            <a:r>
              <a:rPr lang="en-US" sz="2800" dirty="0" smtClean="0"/>
              <a:t>Providing tools for use in state and local advocacy</a:t>
            </a:r>
          </a:p>
          <a:p>
            <a:r>
              <a:rPr lang="en-US" sz="2800" dirty="0" smtClean="0"/>
              <a:t>Collaborating with NDSS to get all this information to families</a:t>
            </a:r>
          </a:p>
          <a:p>
            <a:pPr marL="0" indent="0">
              <a:buNone/>
            </a:pPr>
            <a:endParaRPr lang="en-US" sz="2800" dirty="0" smtClean="0"/>
          </a:p>
        </p:txBody>
      </p:sp>
    </p:spTree>
    <p:extLst>
      <p:ext uri="{BB962C8B-B14F-4D97-AF65-F5344CB8AC3E}">
        <p14:creationId xmlns:p14="http://schemas.microsoft.com/office/powerpoint/2010/main" val="248668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6160" y="3312317"/>
            <a:ext cx="7984919" cy="1081673"/>
          </a:xfrm>
        </p:spPr>
        <p:txBody>
          <a:bodyPr>
            <a:normAutofit fontScale="90000"/>
          </a:bodyPr>
          <a:lstStyle/>
          <a:p>
            <a:r>
              <a:rPr lang="en-US" dirty="0" smtClean="0"/>
              <a:t/>
            </a:r>
            <a:br>
              <a:rPr lang="en-US" dirty="0" smtClean="0"/>
            </a:br>
            <a:r>
              <a:rPr lang="en-US" sz="6000" dirty="0" smtClean="0"/>
              <a:t>Federal Advocacy</a:t>
            </a:r>
            <a:endParaRPr lang="en-US" sz="6000" dirty="0"/>
          </a:p>
        </p:txBody>
      </p:sp>
      <p:pic>
        <p:nvPicPr>
          <p:cNvPr id="3" name="Picture 2" descr="Image result for national down syndrome 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67" y="4983681"/>
            <a:ext cx="5411953" cy="2000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857" y="5145206"/>
            <a:ext cx="2409222" cy="1404866"/>
          </a:xfrm>
          <a:prstGeom prst="rect">
            <a:avLst/>
          </a:prstGeom>
        </p:spPr>
      </p:pic>
      <p:pic>
        <p:nvPicPr>
          <p:cNvPr id="1026" name="Picture 2" descr="Image result for image capitol h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513" y="284077"/>
            <a:ext cx="47625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6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Proposed ESSA Regulations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Public comment period on proposed ESSA accountability regulations ended August 1- final regulations expected soon.</a:t>
            </a:r>
          </a:p>
          <a:p>
            <a:r>
              <a:rPr lang="en-US" dirty="0"/>
              <a:t>Public comment period on proposed ESSA </a:t>
            </a:r>
            <a:r>
              <a:rPr lang="en-US" dirty="0" smtClean="0"/>
              <a:t>assessment </a:t>
            </a:r>
            <a:r>
              <a:rPr lang="en-US" dirty="0"/>
              <a:t>regulations ended </a:t>
            </a:r>
            <a:r>
              <a:rPr lang="en-US" dirty="0" smtClean="0"/>
              <a:t>September 9.</a:t>
            </a:r>
          </a:p>
          <a:p>
            <a:r>
              <a:rPr lang="en-US" dirty="0" smtClean="0"/>
              <a:t>Proposed ESSA funding regulations were recently released.</a:t>
            </a:r>
          </a:p>
          <a:p>
            <a:pPr marL="0" indent="0" algn="ctr">
              <a:buNone/>
            </a:pPr>
            <a:r>
              <a:rPr lang="en-US" b="1" i="1" dirty="0" smtClean="0"/>
              <a:t>THANK YOU TO PARENTS WHO RESPONDED TO ACTION ALERTS!</a:t>
            </a:r>
            <a:endParaRPr lang="en-US" b="1" i="1" dirty="0"/>
          </a:p>
        </p:txBody>
      </p:sp>
    </p:spTree>
    <p:extLst>
      <p:ext uri="{BB962C8B-B14F-4D97-AF65-F5344CB8AC3E}">
        <p14:creationId xmlns:p14="http://schemas.microsoft.com/office/powerpoint/2010/main" val="1155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3692807"/>
            <a:ext cx="8229600" cy="1143000"/>
          </a:xfrm>
        </p:spPr>
        <p:txBody>
          <a:bodyPr>
            <a:normAutofit/>
          </a:bodyPr>
          <a:lstStyle/>
          <a:p>
            <a:r>
              <a:rPr lang="en-US" sz="5400" dirty="0" smtClean="0"/>
              <a:t>ESSA State Advocacy</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857" y="5145206"/>
            <a:ext cx="2409222" cy="1404866"/>
          </a:xfrm>
          <a:prstGeom prst="rect">
            <a:avLst/>
          </a:prstGeom>
        </p:spPr>
      </p:pic>
      <p:pic>
        <p:nvPicPr>
          <p:cNvPr id="5" name="Picture 4" descr="Image result for national down syndrome cong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67" y="4983681"/>
            <a:ext cx="5411953" cy="20008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mage state advoca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583" y="90911"/>
            <a:ext cx="3617274" cy="361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1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Involvement Under ESSA</a:t>
            </a:r>
            <a:endParaRPr lang="en-US" dirty="0"/>
          </a:p>
        </p:txBody>
      </p:sp>
      <p:sp>
        <p:nvSpPr>
          <p:cNvPr id="3" name="Content Placeholder 2"/>
          <p:cNvSpPr>
            <a:spLocks noGrp="1"/>
          </p:cNvSpPr>
          <p:nvPr>
            <p:ph idx="1"/>
          </p:nvPr>
        </p:nvSpPr>
        <p:spPr>
          <a:xfrm>
            <a:off x="609293" y="1417638"/>
            <a:ext cx="8229600" cy="4525963"/>
          </a:xfrm>
        </p:spPr>
        <p:txBody>
          <a:bodyPr>
            <a:normAutofit/>
          </a:bodyPr>
          <a:lstStyle/>
          <a:p>
            <a:r>
              <a:rPr lang="en-US" dirty="0" smtClean="0"/>
              <a:t>ESSA requires </a:t>
            </a:r>
            <a:r>
              <a:rPr lang="en-US" u="sng" dirty="0" smtClean="0"/>
              <a:t>meaningful stakeholder consultation</a:t>
            </a:r>
            <a:r>
              <a:rPr lang="en-US" dirty="0" smtClean="0"/>
              <a:t> in the development of the draft ESSA plan and, afterwards, during a public comment period.</a:t>
            </a:r>
          </a:p>
          <a:p>
            <a:r>
              <a:rPr lang="en-US" dirty="0" smtClean="0"/>
              <a:t>Many states </a:t>
            </a:r>
            <a:r>
              <a:rPr lang="en-US" b="1" i="1" dirty="0" smtClean="0"/>
              <a:t>not</a:t>
            </a:r>
            <a:r>
              <a:rPr lang="en-US" dirty="0" smtClean="0"/>
              <a:t> doing a good job of involving the parent/disability community.</a:t>
            </a:r>
          </a:p>
          <a:p>
            <a:r>
              <a:rPr lang="en-US" dirty="0" smtClean="0"/>
              <a:t>Parent involvement is ESSENTIAL to ensure your state uses its ESSA discretion wisely.</a:t>
            </a:r>
          </a:p>
        </p:txBody>
      </p:sp>
    </p:spTree>
    <p:extLst>
      <p:ext uri="{BB962C8B-B14F-4D97-AF65-F5344CB8AC3E}">
        <p14:creationId xmlns:p14="http://schemas.microsoft.com/office/powerpoint/2010/main" val="3592899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Parents/Affiliates Do in THEIR States?</a:t>
            </a:r>
            <a:endParaRPr lang="en-US" dirty="0"/>
          </a:p>
        </p:txBody>
      </p:sp>
      <p:sp>
        <p:nvSpPr>
          <p:cNvPr id="3" name="Content Placeholder 2"/>
          <p:cNvSpPr>
            <a:spLocks noGrp="1"/>
          </p:cNvSpPr>
          <p:nvPr>
            <p:ph idx="1"/>
          </p:nvPr>
        </p:nvSpPr>
        <p:spPr>
          <a:xfrm>
            <a:off x="457200" y="1600200"/>
            <a:ext cx="8229600" cy="4903853"/>
          </a:xfrm>
        </p:spPr>
        <p:txBody>
          <a:bodyPr>
            <a:normAutofit/>
          </a:bodyPr>
          <a:lstStyle/>
          <a:p>
            <a:r>
              <a:rPr lang="en-US" dirty="0" smtClean="0"/>
              <a:t>Find out about the stakeholder activities in  your state re the ESSA plan and make your voices heard! </a:t>
            </a:r>
          </a:p>
          <a:p>
            <a:r>
              <a:rPr lang="en-US" dirty="0"/>
              <a:t>Form statewide advocacy </a:t>
            </a:r>
            <a:r>
              <a:rPr lang="en-US" dirty="0" smtClean="0"/>
              <a:t>groups</a:t>
            </a:r>
            <a:endParaRPr lang="en-US" dirty="0"/>
          </a:p>
          <a:p>
            <a:r>
              <a:rPr lang="en-US" dirty="0" smtClean="0"/>
              <a:t>Use NDSC Google Doc with links to state </a:t>
            </a:r>
            <a:r>
              <a:rPr lang="en-US" dirty="0"/>
              <a:t>stakeholder activities </a:t>
            </a:r>
            <a:r>
              <a:rPr lang="en-US" dirty="0" smtClean="0">
                <a:hlinkClick r:id="rId3"/>
              </a:rPr>
              <a:t>bit.ly</a:t>
            </a:r>
            <a:r>
              <a:rPr lang="en-US" dirty="0">
                <a:hlinkClick r:id="rId3"/>
              </a:rPr>
              <a:t>/</a:t>
            </a:r>
            <a:r>
              <a:rPr lang="en-US" dirty="0" smtClean="0">
                <a:hlinkClick r:id="rId3"/>
              </a:rPr>
              <a:t>25cMbyZ</a:t>
            </a:r>
            <a:r>
              <a:rPr lang="en-US" dirty="0" smtClean="0"/>
              <a:t> </a:t>
            </a:r>
          </a:p>
          <a:p>
            <a:r>
              <a:rPr lang="en-US" dirty="0" smtClean="0"/>
              <a:t>Use NDSC tools to help you provide input.</a:t>
            </a:r>
          </a:p>
        </p:txBody>
      </p:sp>
    </p:spTree>
    <p:extLst>
      <p:ext uri="{BB962C8B-B14F-4D97-AF65-F5344CB8AC3E}">
        <p14:creationId xmlns:p14="http://schemas.microsoft.com/office/powerpoint/2010/main" val="283729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600" b="1" dirty="0" smtClean="0"/>
              <a:t>Local/District </a:t>
            </a:r>
            <a:r>
              <a:rPr lang="en-US" sz="3600" b="1" dirty="0"/>
              <a:t>L</a:t>
            </a:r>
            <a:r>
              <a:rPr lang="en-US" sz="3600" b="1" dirty="0" smtClean="0"/>
              <a:t>evel Advocacy</a:t>
            </a:r>
            <a:endParaRPr lang="en-US" sz="3600" b="1" dirty="0"/>
          </a:p>
        </p:txBody>
      </p:sp>
      <p:sp>
        <p:nvSpPr>
          <p:cNvPr id="3" name="Content Placeholder 2"/>
          <p:cNvSpPr>
            <a:spLocks noGrp="1"/>
          </p:cNvSpPr>
          <p:nvPr>
            <p:ph idx="1"/>
          </p:nvPr>
        </p:nvSpPr>
        <p:spPr>
          <a:xfrm>
            <a:off x="500111" y="1224294"/>
            <a:ext cx="8229600" cy="4525963"/>
          </a:xfrm>
        </p:spPr>
        <p:txBody>
          <a:bodyPr>
            <a:normAutofit/>
          </a:bodyPr>
          <a:lstStyle/>
          <a:p>
            <a:r>
              <a:rPr lang="en-US" dirty="0" smtClean="0"/>
              <a:t>Join state and district special education advisory committees</a:t>
            </a:r>
          </a:p>
          <a:p>
            <a:r>
              <a:rPr lang="en-US" dirty="0" smtClean="0"/>
              <a:t>Get to know the school board and your district’s special education administrators</a:t>
            </a:r>
          </a:p>
          <a:p>
            <a:r>
              <a:rPr lang="en-US" dirty="0" smtClean="0"/>
              <a:t>Parent-teacher associations are valuable allies</a:t>
            </a:r>
          </a:p>
          <a:p>
            <a:pPr lvl="1"/>
            <a:r>
              <a:rPr lang="en-US" dirty="0" smtClean="0"/>
              <a:t>Most have a special education representative</a:t>
            </a:r>
          </a:p>
          <a:p>
            <a:pPr lvl="1"/>
            <a:r>
              <a:rPr lang="en-US" dirty="0" smtClean="0"/>
              <a:t>They should represent </a:t>
            </a:r>
            <a:r>
              <a:rPr lang="en-US" u="sng" dirty="0" smtClean="0"/>
              <a:t>all</a:t>
            </a:r>
            <a:r>
              <a:rPr lang="en-US" dirty="0" smtClean="0"/>
              <a:t> students, including students with disabilities</a:t>
            </a:r>
          </a:p>
          <a:p>
            <a:endParaRPr lang="en-US" dirty="0"/>
          </a:p>
        </p:txBody>
      </p:sp>
    </p:spTree>
    <p:extLst>
      <p:ext uri="{BB962C8B-B14F-4D97-AF65-F5344CB8AC3E}">
        <p14:creationId xmlns:p14="http://schemas.microsoft.com/office/powerpoint/2010/main" val="77262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Level Advocacy</a:t>
            </a:r>
            <a:endParaRPr lang="en-US" dirty="0"/>
          </a:p>
        </p:txBody>
      </p:sp>
      <p:sp>
        <p:nvSpPr>
          <p:cNvPr id="3" name="Content Placeholder 2"/>
          <p:cNvSpPr>
            <a:spLocks noGrp="1"/>
          </p:cNvSpPr>
          <p:nvPr>
            <p:ph idx="1"/>
          </p:nvPr>
        </p:nvSpPr>
        <p:spPr>
          <a:xfrm>
            <a:off x="435744" y="1226571"/>
            <a:ext cx="8272511" cy="4784724"/>
          </a:xfrm>
        </p:spPr>
        <p:txBody>
          <a:bodyPr>
            <a:normAutofit fontScale="92500" lnSpcReduction="20000"/>
          </a:bodyPr>
          <a:lstStyle/>
          <a:p>
            <a:r>
              <a:rPr lang="en-US" dirty="0" smtClean="0"/>
              <a:t>Down syndrome Governmental </a:t>
            </a:r>
            <a:r>
              <a:rPr lang="en-US" dirty="0"/>
              <a:t>A</a:t>
            </a:r>
            <a:r>
              <a:rPr lang="en-US" dirty="0" smtClean="0"/>
              <a:t>ffairs </a:t>
            </a:r>
            <a:r>
              <a:rPr lang="en-US" dirty="0"/>
              <a:t>C</a:t>
            </a:r>
            <a:r>
              <a:rPr lang="en-US" dirty="0" smtClean="0"/>
              <a:t>oalitions (“GACs”) – most active in CA, MA, MD, PA, TX, TN</a:t>
            </a:r>
          </a:p>
          <a:p>
            <a:r>
              <a:rPr lang="en-US" dirty="0" smtClean="0"/>
              <a:t>Parent Training &amp; Information Centers established by IDEA (name depends on state, e.g., Parent-to-Parent, Parent’s Place)</a:t>
            </a:r>
          </a:p>
          <a:p>
            <a:r>
              <a:rPr lang="en-US" dirty="0" smtClean="0"/>
              <a:t>State-level Arc, PTA, AUCD, other nonprofits dedicated to inclusive education (e.g., COPAA)</a:t>
            </a:r>
          </a:p>
          <a:p>
            <a:r>
              <a:rPr lang="en-US" dirty="0" smtClean="0"/>
              <a:t>Connect with organizations representing other ESSA subgroups, e.g., economically-disadvantaged, ethnic &amp; racial groups, English-language learners</a:t>
            </a:r>
            <a:endParaRPr lang="en-US" dirty="0"/>
          </a:p>
        </p:txBody>
      </p:sp>
    </p:spTree>
    <p:extLst>
      <p:ext uri="{BB962C8B-B14F-4D97-AF65-F5344CB8AC3E}">
        <p14:creationId xmlns:p14="http://schemas.microsoft.com/office/powerpoint/2010/main" val="49883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04" y="42626"/>
            <a:ext cx="8229600" cy="817184"/>
          </a:xfrm>
        </p:spPr>
        <p:txBody>
          <a:bodyPr/>
          <a:lstStyle/>
          <a:p>
            <a:r>
              <a:rPr lang="en-US" dirty="0" smtClean="0"/>
              <a:t>NDSC Tools for Families</a:t>
            </a:r>
            <a:endParaRPr lang="en-US" dirty="0"/>
          </a:p>
        </p:txBody>
      </p:sp>
      <p:sp>
        <p:nvSpPr>
          <p:cNvPr id="3" name="Content Placeholder 2"/>
          <p:cNvSpPr>
            <a:spLocks noGrp="1"/>
          </p:cNvSpPr>
          <p:nvPr>
            <p:ph idx="1"/>
          </p:nvPr>
        </p:nvSpPr>
        <p:spPr>
          <a:xfrm>
            <a:off x="508504" y="859810"/>
            <a:ext cx="8412848" cy="5008728"/>
          </a:xfrm>
        </p:spPr>
        <p:txBody>
          <a:bodyPr>
            <a:normAutofit lnSpcReduction="10000"/>
          </a:bodyPr>
          <a:lstStyle/>
          <a:p>
            <a:pPr marL="342900" lvl="1" indent="-342900">
              <a:buFont typeface="Arial"/>
              <a:buChar char="•"/>
            </a:pPr>
            <a:r>
              <a:rPr lang="en-US" dirty="0" smtClean="0"/>
              <a:t>NDSC Sample Comments can used to submit written comments to state departments of education. </a:t>
            </a:r>
            <a:r>
              <a:rPr lang="en-US" dirty="0">
                <a:hlinkClick r:id="rId3"/>
              </a:rPr>
              <a:t>http://bit.ly/</a:t>
            </a:r>
            <a:r>
              <a:rPr lang="en-US" dirty="0" smtClean="0">
                <a:hlinkClick r:id="rId3"/>
              </a:rPr>
              <a:t>2csmmXr</a:t>
            </a:r>
            <a:endParaRPr lang="en-US" dirty="0" smtClean="0"/>
          </a:p>
          <a:p>
            <a:pPr marL="342900" lvl="1" indent="-342900">
              <a:buFont typeface="Arial"/>
              <a:buChar char="•"/>
            </a:pPr>
            <a:r>
              <a:rPr lang="en-US" dirty="0" smtClean="0"/>
              <a:t>NDSC </a:t>
            </a:r>
            <a:r>
              <a:rPr lang="en-US" dirty="0"/>
              <a:t>Talking Points for General Stakeholder Input can be </a:t>
            </a:r>
            <a:r>
              <a:rPr lang="en-US" dirty="0" smtClean="0"/>
              <a:t>used to help explain certain issues raised in the sample comments </a:t>
            </a:r>
            <a:r>
              <a:rPr lang="en-US" dirty="0" smtClean="0">
                <a:hlinkClick r:id="rId4"/>
              </a:rPr>
              <a:t>http://bit.ly/2c03FIn</a:t>
            </a:r>
            <a:r>
              <a:rPr lang="en-US" dirty="0" smtClean="0"/>
              <a:t> .</a:t>
            </a:r>
          </a:p>
          <a:p>
            <a:pPr marL="342900" lvl="1" indent="-342900">
              <a:buFont typeface="Arial"/>
              <a:buChar char="•"/>
            </a:pPr>
            <a:r>
              <a:rPr lang="en-US" dirty="0" smtClean="0"/>
              <a:t>NDSC State Plan Advocacy Guide can be used by those who want even greater detail about state plan development issues and </a:t>
            </a:r>
            <a:r>
              <a:rPr lang="en-US" dirty="0"/>
              <a:t>advocacy. </a:t>
            </a:r>
            <a:r>
              <a:rPr lang="en-US" dirty="0">
                <a:hlinkClick r:id="rId5"/>
              </a:rPr>
              <a:t>http://bit.ly/</a:t>
            </a:r>
            <a:r>
              <a:rPr lang="en-US" dirty="0" smtClean="0">
                <a:hlinkClick r:id="rId5"/>
              </a:rPr>
              <a:t>2a9boI9</a:t>
            </a:r>
            <a:r>
              <a:rPr lang="en-US" dirty="0" smtClean="0"/>
              <a:t>. </a:t>
            </a:r>
            <a:endParaRPr lang="en-US" dirty="0" smtClean="0"/>
          </a:p>
          <a:p>
            <a:pPr marL="342900" lvl="1" indent="-342900">
              <a:buFont typeface="Arial"/>
              <a:buChar char="•"/>
            </a:pPr>
            <a:r>
              <a:rPr lang="en-US" dirty="0"/>
              <a:t>Use NDSC Google Doc with links to state stakeholder activities </a:t>
            </a:r>
            <a:r>
              <a:rPr lang="en-US" dirty="0">
                <a:hlinkClick r:id="rId6"/>
              </a:rPr>
              <a:t>bit.ly/25cMbyZ</a:t>
            </a:r>
            <a:r>
              <a:rPr lang="en-US" dirty="0"/>
              <a:t> </a:t>
            </a:r>
          </a:p>
          <a:p>
            <a:pPr marL="342900" lvl="1" indent="-342900">
              <a:buFont typeface="Arial"/>
              <a:buChar char="•"/>
            </a:pPr>
            <a:endParaRPr lang="en-US" dirty="0"/>
          </a:p>
          <a:p>
            <a:endParaRPr lang="en-US" dirty="0"/>
          </a:p>
        </p:txBody>
      </p:sp>
    </p:spTree>
    <p:extLst>
      <p:ext uri="{BB962C8B-B14F-4D97-AF65-F5344CB8AC3E}">
        <p14:creationId xmlns:p14="http://schemas.microsoft.com/office/powerpoint/2010/main" val="2733086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0" y="42626"/>
            <a:ext cx="8086299" cy="544228"/>
          </a:xfrm>
        </p:spPr>
        <p:txBody>
          <a:bodyPr>
            <a:normAutofit fontScale="90000"/>
          </a:bodyPr>
          <a:lstStyle/>
          <a:p>
            <a:r>
              <a:rPr lang="en-US" dirty="0" smtClean="0"/>
              <a:t>Key State Plan Accountability Issues</a:t>
            </a:r>
            <a:endParaRPr lang="en-US" dirty="0"/>
          </a:p>
        </p:txBody>
      </p:sp>
      <p:sp>
        <p:nvSpPr>
          <p:cNvPr id="3" name="Content Placeholder 2"/>
          <p:cNvSpPr>
            <a:spLocks noGrp="1"/>
          </p:cNvSpPr>
          <p:nvPr>
            <p:ph idx="1"/>
          </p:nvPr>
        </p:nvSpPr>
        <p:spPr>
          <a:xfrm>
            <a:off x="232012" y="714269"/>
            <a:ext cx="8755038" cy="5420157"/>
          </a:xfrm>
        </p:spPr>
        <p:txBody>
          <a:bodyPr>
            <a:normAutofit fontScale="92500"/>
          </a:bodyPr>
          <a:lstStyle/>
          <a:p>
            <a:r>
              <a:rPr lang="en-US" b="1" dirty="0" smtClean="0"/>
              <a:t>Minimum subgroup size</a:t>
            </a:r>
            <a:r>
              <a:rPr lang="en-US" dirty="0" smtClean="0"/>
              <a:t>-impacts whether a school is accountable for students with disabilities</a:t>
            </a:r>
          </a:p>
          <a:p>
            <a:r>
              <a:rPr lang="en-US" b="1" dirty="0" smtClean="0"/>
              <a:t>Definition of consistently underperforming subgroups</a:t>
            </a:r>
            <a:r>
              <a:rPr lang="en-US" dirty="0" smtClean="0"/>
              <a:t>-impacts whether a school will be identified for targeted support and improvement.</a:t>
            </a:r>
          </a:p>
          <a:p>
            <a:r>
              <a:rPr lang="en-US" b="1" dirty="0" smtClean="0"/>
              <a:t>Categories of schools identified for comprehensive support and improvement</a:t>
            </a:r>
            <a:r>
              <a:rPr lang="en-US" dirty="0" smtClean="0"/>
              <a:t>-impacts whether a school gets more funding for improvement</a:t>
            </a:r>
          </a:p>
          <a:p>
            <a:r>
              <a:rPr lang="en-US" b="1" dirty="0" smtClean="0"/>
              <a:t>Indicators of school quality</a:t>
            </a:r>
            <a:r>
              <a:rPr lang="en-US" dirty="0" smtClean="0"/>
              <a:t>: impacts focus on academic achievement</a:t>
            </a:r>
            <a:endParaRPr lang="en-US" dirty="0"/>
          </a:p>
        </p:txBody>
      </p:sp>
    </p:spTree>
    <p:extLst>
      <p:ext uri="{BB962C8B-B14F-4D97-AF65-F5344CB8AC3E}">
        <p14:creationId xmlns:p14="http://schemas.microsoft.com/office/powerpoint/2010/main" val="71092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Agenda</a:t>
            </a:r>
            <a:endParaRPr lang="en-US" u="sng" dirty="0"/>
          </a:p>
        </p:txBody>
      </p:sp>
      <p:sp>
        <p:nvSpPr>
          <p:cNvPr id="3" name="Content Placeholder 2"/>
          <p:cNvSpPr>
            <a:spLocks noGrp="1"/>
          </p:cNvSpPr>
          <p:nvPr>
            <p:ph idx="1"/>
          </p:nvPr>
        </p:nvSpPr>
        <p:spPr>
          <a:xfrm>
            <a:off x="641445" y="1678676"/>
            <a:ext cx="8088266" cy="3821372"/>
          </a:xfrm>
        </p:spPr>
        <p:txBody>
          <a:bodyPr/>
          <a:lstStyle/>
          <a:p>
            <a:r>
              <a:rPr lang="en-US" sz="3600" dirty="0" smtClean="0"/>
              <a:t>Background &amp; Importance of ESSA</a:t>
            </a:r>
          </a:p>
          <a:p>
            <a:r>
              <a:rPr lang="en-US" sz="3600" dirty="0" smtClean="0"/>
              <a:t>ESSA Accountability &amp; Implementation</a:t>
            </a:r>
          </a:p>
          <a:p>
            <a:r>
              <a:rPr lang="en-US" sz="3600" dirty="0" smtClean="0"/>
              <a:t>ESSA Federal Advocacy</a:t>
            </a:r>
          </a:p>
          <a:p>
            <a:r>
              <a:rPr lang="en-US" sz="3600" dirty="0" smtClean="0"/>
              <a:t>ESSA State Advocacy</a:t>
            </a:r>
          </a:p>
          <a:p>
            <a:r>
              <a:rPr lang="en-US" sz="3600" dirty="0" smtClean="0"/>
              <a:t>ESSA and IEP Advocacy</a:t>
            </a:r>
          </a:p>
          <a:p>
            <a:endParaRPr lang="en-US" dirty="0"/>
          </a:p>
        </p:txBody>
      </p:sp>
    </p:spTree>
    <p:extLst>
      <p:ext uri="{BB962C8B-B14F-4D97-AF65-F5344CB8AC3E}">
        <p14:creationId xmlns:p14="http://schemas.microsoft.com/office/powerpoint/2010/main" val="24146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4" y="274638"/>
            <a:ext cx="8079475" cy="667058"/>
          </a:xfrm>
        </p:spPr>
        <p:txBody>
          <a:bodyPr>
            <a:normAutofit fontScale="90000"/>
          </a:bodyPr>
          <a:lstStyle/>
          <a:p>
            <a:r>
              <a:rPr lang="en-US" dirty="0" smtClean="0"/>
              <a:t>Key State Plan Assessment Issues</a:t>
            </a:r>
            <a:endParaRPr lang="en-US" dirty="0"/>
          </a:p>
        </p:txBody>
      </p:sp>
      <p:sp>
        <p:nvSpPr>
          <p:cNvPr id="3" name="Content Placeholder 2"/>
          <p:cNvSpPr>
            <a:spLocks noGrp="1"/>
          </p:cNvSpPr>
          <p:nvPr>
            <p:ph idx="1"/>
          </p:nvPr>
        </p:nvSpPr>
        <p:spPr>
          <a:xfrm>
            <a:off x="607325" y="1108880"/>
            <a:ext cx="8229600" cy="5068158"/>
          </a:xfrm>
        </p:spPr>
        <p:txBody>
          <a:bodyPr>
            <a:normAutofit fontScale="92500" lnSpcReduction="10000"/>
          </a:bodyPr>
          <a:lstStyle/>
          <a:p>
            <a:r>
              <a:rPr lang="en-US" b="1" dirty="0" smtClean="0"/>
              <a:t>Strategies to limit alternate assessment participation to 1%: </a:t>
            </a:r>
            <a:r>
              <a:rPr lang="en-US" dirty="0" smtClean="0"/>
              <a:t>impacts overuse</a:t>
            </a:r>
            <a:endParaRPr lang="en-US" b="1" dirty="0" smtClean="0"/>
          </a:p>
          <a:p>
            <a:r>
              <a:rPr lang="en-US" b="1" dirty="0" smtClean="0"/>
              <a:t>Training </a:t>
            </a:r>
            <a:r>
              <a:rPr lang="en-US" b="1" dirty="0"/>
              <a:t>on state guidelines for alternate assessment </a:t>
            </a:r>
            <a:r>
              <a:rPr lang="en-US" b="1" dirty="0" smtClean="0"/>
              <a:t>participation</a:t>
            </a:r>
            <a:r>
              <a:rPr lang="en-US" dirty="0" smtClean="0"/>
              <a:t>: impacts proper IEP team decision making </a:t>
            </a:r>
          </a:p>
          <a:p>
            <a:r>
              <a:rPr lang="en-US" b="1" dirty="0" smtClean="0"/>
              <a:t>Definition </a:t>
            </a:r>
            <a:r>
              <a:rPr lang="en-US" b="1" dirty="0"/>
              <a:t>of students with the most significant cognitive disabilities</a:t>
            </a:r>
            <a:r>
              <a:rPr lang="en-US" dirty="0"/>
              <a:t>: </a:t>
            </a:r>
            <a:r>
              <a:rPr lang="en-US" dirty="0" smtClean="0"/>
              <a:t>impacts which students take an alternate assessment</a:t>
            </a:r>
          </a:p>
          <a:p>
            <a:pPr lvl="1"/>
            <a:r>
              <a:rPr lang="en-US" dirty="0" smtClean="0"/>
              <a:t>Should not be based </a:t>
            </a:r>
            <a:r>
              <a:rPr lang="en-US" dirty="0"/>
              <a:t>on IQ or disability category or educational setting </a:t>
            </a:r>
            <a:endParaRPr lang="en-US" dirty="0" smtClean="0"/>
          </a:p>
          <a:p>
            <a:pPr lvl="1"/>
            <a:r>
              <a:rPr lang="en-US" dirty="0" smtClean="0"/>
              <a:t>Must have instruction in enrolled grade content</a:t>
            </a:r>
          </a:p>
        </p:txBody>
      </p:sp>
    </p:spTree>
    <p:extLst>
      <p:ext uri="{BB962C8B-B14F-4D97-AF65-F5344CB8AC3E}">
        <p14:creationId xmlns:p14="http://schemas.microsoft.com/office/powerpoint/2010/main" val="2379666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State Plan Issues Regarding Teachers and Students </a:t>
            </a:r>
            <a:endParaRPr lang="en-US" dirty="0"/>
          </a:p>
        </p:txBody>
      </p:sp>
      <p:sp>
        <p:nvSpPr>
          <p:cNvPr id="3" name="Content Placeholder 2"/>
          <p:cNvSpPr>
            <a:spLocks noGrp="1"/>
          </p:cNvSpPr>
          <p:nvPr>
            <p:ph idx="1"/>
          </p:nvPr>
        </p:nvSpPr>
        <p:spPr/>
        <p:txBody>
          <a:bodyPr/>
          <a:lstStyle/>
          <a:p>
            <a:r>
              <a:rPr lang="en-US" b="1" dirty="0" smtClean="0"/>
              <a:t>Effective, experienced and qualified teachers</a:t>
            </a:r>
            <a:r>
              <a:rPr lang="en-US" dirty="0" smtClean="0"/>
              <a:t>: impacts equity</a:t>
            </a:r>
          </a:p>
          <a:p>
            <a:r>
              <a:rPr lang="en-US" b="1" dirty="0" smtClean="0"/>
              <a:t>Strategies to support all students</a:t>
            </a:r>
            <a:r>
              <a:rPr lang="en-US" dirty="0" smtClean="0"/>
              <a:t>: impacts low achievement due to aversive interventions, overuse of suspension/expulsion, segregated classes/schools and lack of accessible instruction</a:t>
            </a:r>
            <a:endParaRPr lang="en-US" dirty="0"/>
          </a:p>
        </p:txBody>
      </p:sp>
    </p:spTree>
    <p:extLst>
      <p:ext uri="{BB962C8B-B14F-4D97-AF65-F5344CB8AC3E}">
        <p14:creationId xmlns:p14="http://schemas.microsoft.com/office/powerpoint/2010/main" val="3286483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458" y="2820080"/>
            <a:ext cx="8362886" cy="3689902"/>
          </a:xfrm>
        </p:spPr>
        <p:txBody>
          <a:bodyPr>
            <a:normAutofit fontScale="90000"/>
          </a:bodyPr>
          <a:lstStyle/>
          <a:p>
            <a:r>
              <a:rPr lang="en-US" dirty="0" smtClean="0"/>
              <a:t>ESSA and IEP Advocacy</a:t>
            </a:r>
            <a:r>
              <a:rPr lang="en-US" dirty="0"/>
              <a:t/>
            </a:r>
            <a:br>
              <a:rPr lang="en-US" dirty="0"/>
            </a:br>
            <a:r>
              <a:rPr lang="en-US" dirty="0" smtClean="0"/>
              <a:t/>
            </a:r>
            <a:br>
              <a:rPr lang="en-US" dirty="0" smtClean="0"/>
            </a:br>
            <a:r>
              <a:rPr lang="en-US" sz="3100" dirty="0" smtClean="0">
                <a:latin typeface="+mn-lt"/>
              </a:rPr>
              <a:t>Top 5 Things To Know about ESSA and IEP Meetings</a:t>
            </a:r>
            <a:br>
              <a:rPr lang="en-US" sz="3100" dirty="0" smtClean="0">
                <a:latin typeface="+mn-lt"/>
              </a:rPr>
            </a:br>
            <a:r>
              <a:rPr lang="en-US" sz="3100" dirty="0" smtClean="0">
                <a:latin typeface="+mn-lt"/>
                <a:hlinkClick r:id="rId3"/>
              </a:rPr>
              <a:t>bit.ly</a:t>
            </a:r>
            <a:r>
              <a:rPr lang="en-US" sz="3100" dirty="0">
                <a:latin typeface="+mn-lt"/>
                <a:hlinkClick r:id="rId3"/>
              </a:rPr>
              <a:t>/</a:t>
            </a:r>
            <a:r>
              <a:rPr lang="en-US" sz="3100" dirty="0" smtClean="0">
                <a:latin typeface="+mn-lt"/>
                <a:hlinkClick r:id="rId3"/>
              </a:rPr>
              <a:t>1WO7LJ1</a:t>
            </a:r>
            <a:r>
              <a:rPr lang="en-US" sz="3100" dirty="0" smtClean="0">
                <a:latin typeface="+mn-lt"/>
              </a:rPr>
              <a:t> </a:t>
            </a:r>
            <a:br>
              <a:rPr lang="en-US" sz="3100" dirty="0" smtClean="0">
                <a:latin typeface="+mn-lt"/>
              </a:rPr>
            </a:br>
            <a:r>
              <a:rPr lang="en-US" sz="3100" dirty="0" smtClean="0">
                <a:latin typeface="+mn-lt"/>
              </a:rPr>
              <a:t/>
            </a:r>
            <a:br>
              <a:rPr lang="en-US" sz="3100" dirty="0" smtClean="0">
                <a:latin typeface="+mn-lt"/>
              </a:rPr>
            </a:br>
            <a:r>
              <a:rPr lang="en-US" sz="3100" dirty="0" smtClean="0"/>
              <a:t>Detailed document on ESSA FAQs and IEP Tips: </a:t>
            </a:r>
            <a:r>
              <a:rPr lang="en-US" sz="3100" dirty="0" smtClean="0">
                <a:hlinkClick r:id="rId4"/>
              </a:rPr>
              <a:t>bit.ly</a:t>
            </a:r>
            <a:r>
              <a:rPr lang="en-US" sz="3100" dirty="0">
                <a:hlinkClick r:id="rId4"/>
              </a:rPr>
              <a:t>/</a:t>
            </a:r>
            <a:r>
              <a:rPr lang="en-US" sz="3100" dirty="0" smtClean="0">
                <a:hlinkClick r:id="rId4"/>
              </a:rPr>
              <a:t>1nVgGt1</a:t>
            </a:r>
            <a:r>
              <a:rPr lang="en-US" sz="3100" dirty="0" smtClean="0"/>
              <a:t> </a:t>
            </a:r>
            <a:endParaRPr lang="en-US" dirty="0"/>
          </a:p>
        </p:txBody>
      </p:sp>
      <p:pic>
        <p:nvPicPr>
          <p:cNvPr id="3074" name="Picture 2" descr="Image result for image i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444" y="330982"/>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mage individualized education pl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48" y="139332"/>
            <a:ext cx="5440007" cy="2631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97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331"/>
            <a:ext cx="8229600" cy="1143000"/>
          </a:xfrm>
        </p:spPr>
        <p:txBody>
          <a:bodyPr>
            <a:normAutofit/>
          </a:bodyPr>
          <a:lstStyle/>
          <a:p>
            <a:r>
              <a:rPr lang="en-US" dirty="0" smtClean="0"/>
              <a:t>ESSA Changes Impacting IEP</a:t>
            </a:r>
            <a:endParaRPr lang="en-US" dirty="0"/>
          </a:p>
        </p:txBody>
      </p:sp>
      <p:sp>
        <p:nvSpPr>
          <p:cNvPr id="4" name="Content Placeholder 3"/>
          <p:cNvSpPr>
            <a:spLocks noGrp="1"/>
          </p:cNvSpPr>
          <p:nvPr>
            <p:ph idx="1"/>
          </p:nvPr>
        </p:nvSpPr>
        <p:spPr>
          <a:xfrm>
            <a:off x="726743" y="1021853"/>
            <a:ext cx="7690513" cy="5303643"/>
          </a:xfrm>
        </p:spPr>
        <p:txBody>
          <a:bodyPr>
            <a:normAutofit fontScale="85000" lnSpcReduction="10000"/>
          </a:bodyPr>
          <a:lstStyle/>
          <a:p>
            <a:r>
              <a:rPr lang="en-US" dirty="0" smtClean="0"/>
              <a:t>1% cap on alternate assessment </a:t>
            </a:r>
            <a:r>
              <a:rPr lang="en-US" u="sng" dirty="0" smtClean="0"/>
              <a:t>participation</a:t>
            </a:r>
          </a:p>
          <a:p>
            <a:r>
              <a:rPr lang="en-US" dirty="0" smtClean="0"/>
              <a:t>Emphasis on </a:t>
            </a:r>
            <a:r>
              <a:rPr lang="en-US" u="sng" dirty="0" smtClean="0"/>
              <a:t>enrolled grade </a:t>
            </a:r>
            <a:r>
              <a:rPr lang="en-US" dirty="0" smtClean="0"/>
              <a:t>content</a:t>
            </a:r>
          </a:p>
          <a:p>
            <a:r>
              <a:rPr lang="en-US" u="sng" dirty="0" smtClean="0"/>
              <a:t>Progress in</a:t>
            </a:r>
            <a:r>
              <a:rPr lang="en-US" dirty="0" smtClean="0"/>
              <a:t>, not merely access to, general education curriculum</a:t>
            </a:r>
          </a:p>
          <a:p>
            <a:r>
              <a:rPr lang="en-US" dirty="0" smtClean="0"/>
              <a:t>Proficiency = pursuit of postsecondary education or competitively paid, integrated employment</a:t>
            </a:r>
          </a:p>
          <a:p>
            <a:r>
              <a:rPr lang="en-US" dirty="0" smtClean="0"/>
              <a:t>Opportunity for </a:t>
            </a:r>
            <a:r>
              <a:rPr lang="en-US" u="sng" dirty="0" smtClean="0"/>
              <a:t>every</a:t>
            </a:r>
            <a:r>
              <a:rPr lang="en-US" dirty="0" smtClean="0"/>
              <a:t> student to earn a regular diploma-also new alternate diploma provisions</a:t>
            </a:r>
          </a:p>
          <a:p>
            <a:r>
              <a:rPr lang="en-US" dirty="0" smtClean="0"/>
              <a:t>Development and use of accommodations to increase participation in general assessment</a:t>
            </a:r>
          </a:p>
          <a:p>
            <a:r>
              <a:rPr lang="en-US" dirty="0" smtClean="0"/>
              <a:t>Universal Design for Learning (UDL)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93557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683039"/>
            <a:ext cx="5210031" cy="585551"/>
          </a:xfrm>
        </p:spPr>
        <p:txBody>
          <a:bodyPr>
            <a:normAutofit fontScale="90000"/>
          </a:bodyPr>
          <a:lstStyle/>
          <a:p>
            <a:r>
              <a:rPr lang="en-US" dirty="0" smtClean="0"/>
              <a:t>Involve Self Advocates!</a:t>
            </a:r>
            <a:endParaRPr lang="en-US" dirty="0"/>
          </a:p>
        </p:txBody>
      </p:sp>
      <p:sp>
        <p:nvSpPr>
          <p:cNvPr id="3" name="Content Placeholder 2"/>
          <p:cNvSpPr>
            <a:spLocks noGrp="1"/>
          </p:cNvSpPr>
          <p:nvPr>
            <p:ph idx="1"/>
          </p:nvPr>
        </p:nvSpPr>
        <p:spPr>
          <a:xfrm>
            <a:off x="68239" y="2006221"/>
            <a:ext cx="8727742" cy="3954438"/>
          </a:xfrm>
        </p:spPr>
        <p:txBody>
          <a:bodyPr>
            <a:normAutofit lnSpcReduction="10000"/>
          </a:bodyPr>
          <a:lstStyle/>
          <a:p>
            <a:r>
              <a:rPr lang="en-US" dirty="0" smtClean="0"/>
              <a:t>Self-advocates should participate in IEP meetings and local, state and federal advocacy efforts.</a:t>
            </a:r>
          </a:p>
          <a:p>
            <a:r>
              <a:rPr lang="en-US" dirty="0" smtClean="0"/>
              <a:t>PowerPoint presentations or written documents can be used by ALL self advocates, regardless of reading or oral communication ability.</a:t>
            </a:r>
          </a:p>
          <a:p>
            <a:r>
              <a:rPr lang="en-US" dirty="0" smtClean="0"/>
              <a:t>Helping your children understand their options for postsecondary education and employment from a young age will help with goal setting. </a:t>
            </a:r>
            <a:endParaRPr lang="en-US" dirty="0"/>
          </a:p>
        </p:txBody>
      </p:sp>
      <p:pic>
        <p:nvPicPr>
          <p:cNvPr id="4100" name="Picture 4" descr="Image result for image nothing about us withou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394" y="68239"/>
            <a:ext cx="3120605" cy="18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37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88" y="348825"/>
            <a:ext cx="6585045" cy="1143000"/>
          </a:xfrm>
        </p:spPr>
        <p:txBody>
          <a:bodyPr/>
          <a:lstStyle/>
          <a:p>
            <a:r>
              <a:rPr lang="en-US" dirty="0" smtClean="0"/>
              <a:t>Stay Informed With NDSC</a:t>
            </a:r>
            <a:endParaRPr lang="en-US" dirty="0"/>
          </a:p>
        </p:txBody>
      </p:sp>
      <p:sp>
        <p:nvSpPr>
          <p:cNvPr id="3" name="Content Placeholder 2"/>
          <p:cNvSpPr>
            <a:spLocks noGrp="1"/>
          </p:cNvSpPr>
          <p:nvPr>
            <p:ph idx="1"/>
          </p:nvPr>
        </p:nvSpPr>
        <p:spPr>
          <a:xfrm>
            <a:off x="500111" y="1294261"/>
            <a:ext cx="8229600" cy="4525963"/>
          </a:xfrm>
        </p:spPr>
        <p:txBody>
          <a:bodyPr>
            <a:normAutofit fontScale="92500" lnSpcReduction="10000"/>
          </a:bodyPr>
          <a:lstStyle/>
          <a:p>
            <a:r>
              <a:rPr lang="en-US" dirty="0" smtClean="0"/>
              <a:t>Sign </a:t>
            </a:r>
            <a:r>
              <a:rPr lang="en-US" dirty="0"/>
              <a:t>up for </a:t>
            </a:r>
            <a:r>
              <a:rPr lang="en-US" dirty="0" smtClean="0"/>
              <a:t>information and </a:t>
            </a:r>
            <a:r>
              <a:rPr lang="en-US" dirty="0"/>
              <a:t>action </a:t>
            </a:r>
            <a:r>
              <a:rPr lang="en-US" dirty="0" smtClean="0"/>
              <a:t>alerts on education policy </a:t>
            </a:r>
            <a:r>
              <a:rPr lang="en-US" dirty="0"/>
              <a:t>by joining the NDSC email list at    </a:t>
            </a:r>
            <a:r>
              <a:rPr lang="en-US" dirty="0">
                <a:hlinkClick r:id="rId3"/>
              </a:rPr>
              <a:t>https://www.ndsccenter.org/stay-up-to-date-with-ndsc-news</a:t>
            </a:r>
            <a:r>
              <a:rPr lang="en-US" dirty="0" smtClean="0">
                <a:hlinkClick r:id="rId3"/>
              </a:rPr>
              <a:t>/</a:t>
            </a:r>
            <a:endParaRPr lang="en-US" dirty="0" smtClean="0"/>
          </a:p>
          <a:p>
            <a:r>
              <a:rPr lang="en-US" dirty="0" smtClean="0"/>
              <a:t>“</a:t>
            </a:r>
            <a:r>
              <a:rPr lang="en-US" dirty="0"/>
              <a:t>Like” the National Down Syndrome Congress Governmental Affairs FB </a:t>
            </a:r>
            <a:r>
              <a:rPr lang="en-US" dirty="0" smtClean="0"/>
              <a:t>page</a:t>
            </a:r>
            <a:r>
              <a:rPr lang="en-US" dirty="0"/>
              <a:t> </a:t>
            </a:r>
            <a:r>
              <a:rPr lang="en-US" dirty="0" smtClean="0"/>
              <a:t>at </a:t>
            </a:r>
            <a:r>
              <a:rPr lang="en-US" u="sng" dirty="0" smtClean="0">
                <a:hlinkClick r:id="rId4"/>
              </a:rPr>
              <a:t>https</a:t>
            </a:r>
            <a:r>
              <a:rPr lang="en-US" u="sng" dirty="0">
                <a:hlinkClick r:id="rId4"/>
              </a:rPr>
              <a:t>://www.facebook.com/dsadvocates/</a:t>
            </a:r>
            <a:endParaRPr lang="en-US" dirty="0"/>
          </a:p>
          <a:p>
            <a:r>
              <a:rPr lang="en-US" dirty="0" smtClean="0"/>
              <a:t>Follow </a:t>
            </a:r>
            <a:r>
              <a:rPr lang="en-US" dirty="0" smtClean="0"/>
              <a:t>NDSC on </a:t>
            </a:r>
            <a:r>
              <a:rPr lang="en-US" dirty="0" smtClean="0"/>
              <a:t>Facebook at </a:t>
            </a:r>
            <a:r>
              <a:rPr lang="en-US" u="sng" dirty="0">
                <a:hlinkClick r:id="rId5"/>
              </a:rPr>
              <a:t>https://www.facebook.com/thendsc</a:t>
            </a:r>
            <a:r>
              <a:rPr lang="en-US" u="sng" dirty="0" smtClean="0">
                <a:hlinkClick r:id="rId5"/>
              </a:rPr>
              <a:t>/</a:t>
            </a:r>
            <a:r>
              <a:rPr lang="en-US" u="sng" dirty="0" smtClean="0"/>
              <a:t> </a:t>
            </a:r>
            <a:r>
              <a:rPr lang="en-US" dirty="0" smtClean="0"/>
              <a:t>and </a:t>
            </a:r>
            <a:r>
              <a:rPr lang="en-US" dirty="0"/>
              <a:t>T</a:t>
            </a:r>
            <a:r>
              <a:rPr lang="en-US" dirty="0" smtClean="0"/>
              <a:t>witter </a:t>
            </a:r>
            <a:r>
              <a:rPr lang="en-US" dirty="0" smtClean="0"/>
              <a:t>@</a:t>
            </a:r>
            <a:r>
              <a:rPr lang="en-US" dirty="0" err="1" smtClean="0"/>
              <a:t>policyupdates</a:t>
            </a:r>
            <a:r>
              <a:rPr lang="en-US" dirty="0" smtClean="0"/>
              <a:t> </a:t>
            </a:r>
            <a:endParaRPr lang="en-US" dirty="0"/>
          </a:p>
          <a:p>
            <a:endParaRPr lang="en-US" dirty="0"/>
          </a:p>
        </p:txBody>
      </p:sp>
      <p:sp>
        <p:nvSpPr>
          <p:cNvPr id="4" name="AutoShape 2" descr="https://www.ndsccenter.org/wp-content/themes/ndsc/images/ndsc-header-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328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64" y="395784"/>
            <a:ext cx="6366681" cy="994557"/>
          </a:xfrm>
        </p:spPr>
        <p:txBody>
          <a:bodyPr/>
          <a:lstStyle/>
          <a:p>
            <a:r>
              <a:rPr lang="en-US" dirty="0" smtClean="0"/>
              <a:t>Stay Informed With NDSS</a:t>
            </a:r>
            <a:endParaRPr lang="en-US" dirty="0"/>
          </a:p>
        </p:txBody>
      </p:sp>
      <p:sp>
        <p:nvSpPr>
          <p:cNvPr id="3" name="Content Placeholder 2"/>
          <p:cNvSpPr>
            <a:spLocks noGrp="1"/>
          </p:cNvSpPr>
          <p:nvPr>
            <p:ph idx="1"/>
          </p:nvPr>
        </p:nvSpPr>
        <p:spPr>
          <a:xfrm>
            <a:off x="500111" y="1374418"/>
            <a:ext cx="8229600" cy="4525963"/>
          </a:xfrm>
        </p:spPr>
        <p:txBody>
          <a:bodyPr>
            <a:normAutofit lnSpcReduction="10000"/>
          </a:bodyPr>
          <a:lstStyle/>
          <a:p>
            <a:r>
              <a:rPr lang="en-US" dirty="0" smtClean="0"/>
              <a:t>Sign up for information and NDSS Advocacy Alerts </a:t>
            </a:r>
            <a:r>
              <a:rPr lang="en-US" dirty="0"/>
              <a:t>at </a:t>
            </a:r>
            <a:r>
              <a:rPr lang="en-US" dirty="0">
                <a:hlinkClick r:id="rId3"/>
              </a:rPr>
              <a:t>http://www.ndss.org/Advocacy/Advocacy-101/Advocacy-Alerts</a:t>
            </a:r>
            <a:r>
              <a:rPr lang="en-US" dirty="0" smtClean="0">
                <a:hlinkClick r:id="rId3"/>
              </a:rPr>
              <a:t>/</a:t>
            </a:r>
            <a:endParaRPr lang="en-US" dirty="0" smtClean="0"/>
          </a:p>
          <a:p>
            <a:r>
              <a:rPr lang="en-US" dirty="0" smtClean="0"/>
              <a:t>Subscribe to NDSS e-newsletter at </a:t>
            </a:r>
            <a:r>
              <a:rPr lang="en-US" dirty="0" smtClean="0">
                <a:hlinkClick r:id="rId4"/>
              </a:rPr>
              <a:t>www.ndss.org</a:t>
            </a:r>
            <a:endParaRPr lang="en-US" dirty="0" smtClean="0"/>
          </a:p>
          <a:p>
            <a:r>
              <a:rPr lang="en-US" dirty="0" smtClean="0"/>
              <a:t>Follow NDSS on Facebook (</a:t>
            </a:r>
            <a:r>
              <a:rPr lang="en-US" dirty="0" smtClean="0">
                <a:hlinkClick r:id="rId5"/>
              </a:rPr>
              <a:t>www.facebook.com/NDSS1979</a:t>
            </a:r>
            <a:r>
              <a:rPr lang="en-US" dirty="0" smtClean="0"/>
              <a:t>) and Twitter @NDSS1979</a:t>
            </a:r>
          </a:p>
          <a:p>
            <a:endParaRPr lang="en-US" dirty="0"/>
          </a:p>
        </p:txBody>
      </p:sp>
    </p:spTree>
    <p:extLst>
      <p:ext uri="{BB962C8B-B14F-4D97-AF65-F5344CB8AC3E}">
        <p14:creationId xmlns:p14="http://schemas.microsoft.com/office/powerpoint/2010/main" val="366271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6695" y="619976"/>
            <a:ext cx="6201938" cy="1446550"/>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8800" b="1" dirty="0" smtClean="0">
                <a:ln w="19050">
                  <a:solidFill>
                    <a:schemeClr val="tx2">
                      <a:tint val="1000"/>
                    </a:schemeClr>
                  </a:solidFill>
                  <a:prstDash val="solid"/>
                </a:ln>
                <a:solidFill>
                  <a:schemeClr val="accent1"/>
                </a:solidFill>
                <a:effectLst>
                  <a:outerShdw blurRad="50000" dist="50800" dir="7500000" algn="tl">
                    <a:srgbClr val="000000">
                      <a:shade val="5000"/>
                      <a:alpha val="35000"/>
                    </a:srgbClr>
                  </a:outerShdw>
                </a:effectLst>
              </a:rPr>
              <a:t>QUESTIONS?</a:t>
            </a:r>
            <a:endParaRPr lang="en-US" sz="88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Rectangle 2"/>
          <p:cNvSpPr/>
          <p:nvPr/>
        </p:nvSpPr>
        <p:spPr>
          <a:xfrm>
            <a:off x="955345" y="2661314"/>
            <a:ext cx="3452884" cy="24565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Ricki Sabia</a:t>
            </a:r>
          </a:p>
          <a:p>
            <a:pPr algn="ctr"/>
            <a:r>
              <a:rPr lang="en-US" sz="2800" b="1" dirty="0" smtClean="0">
                <a:solidFill>
                  <a:schemeClr val="tx1"/>
                </a:solidFill>
                <a:hlinkClick r:id="rId3"/>
              </a:rPr>
              <a:t>ricki@ndsccenter.org</a:t>
            </a:r>
            <a:endParaRPr lang="en-US" sz="2800" b="1" dirty="0" smtClean="0">
              <a:solidFill>
                <a:schemeClr val="tx1"/>
              </a:solidFill>
            </a:endParaRPr>
          </a:p>
          <a:p>
            <a:pPr algn="ctr"/>
            <a:r>
              <a:rPr lang="en-US" sz="2800" b="1" dirty="0" smtClean="0">
                <a:solidFill>
                  <a:schemeClr val="tx1"/>
                </a:solidFill>
                <a:hlinkClick r:id="rId4"/>
              </a:rPr>
              <a:t>www.ndsccenter.org</a:t>
            </a:r>
            <a:r>
              <a:rPr lang="en-US" sz="2800" b="1" dirty="0" smtClean="0">
                <a:solidFill>
                  <a:schemeClr val="tx1"/>
                </a:solidFill>
              </a:rPr>
              <a:t> </a:t>
            </a:r>
            <a:endParaRPr lang="en-US" sz="2800" b="1" dirty="0">
              <a:solidFill>
                <a:schemeClr val="tx1"/>
              </a:solidFill>
            </a:endParaRPr>
          </a:p>
        </p:txBody>
      </p:sp>
      <p:sp>
        <p:nvSpPr>
          <p:cNvPr id="4" name="Rectangle 3"/>
          <p:cNvSpPr/>
          <p:nvPr/>
        </p:nvSpPr>
        <p:spPr>
          <a:xfrm>
            <a:off x="4817661" y="2770496"/>
            <a:ext cx="3794076" cy="23337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Heather Sachs</a:t>
            </a:r>
          </a:p>
          <a:p>
            <a:pPr algn="ctr"/>
            <a:r>
              <a:rPr lang="en-US" sz="2800" b="1" dirty="0" smtClean="0">
                <a:solidFill>
                  <a:schemeClr val="tx1"/>
                </a:solidFill>
                <a:hlinkClick r:id="rId5"/>
              </a:rPr>
              <a:t>hsachs@ndss.org</a:t>
            </a:r>
            <a:endParaRPr lang="en-US" sz="2800" b="1" dirty="0" smtClean="0">
              <a:solidFill>
                <a:schemeClr val="tx1"/>
              </a:solidFill>
            </a:endParaRPr>
          </a:p>
          <a:p>
            <a:pPr algn="ctr"/>
            <a:r>
              <a:rPr lang="en-US" sz="2800" b="1" dirty="0" smtClean="0">
                <a:solidFill>
                  <a:schemeClr val="tx1"/>
                </a:solidFill>
                <a:hlinkClick r:id="rId6"/>
              </a:rPr>
              <a:t>www.ndss.org</a:t>
            </a:r>
            <a:r>
              <a:rPr lang="en-US" sz="2800" b="1" dirty="0" smtClean="0">
                <a:solidFill>
                  <a:schemeClr val="tx1"/>
                </a:solidFill>
              </a:rPr>
              <a:t> </a:t>
            </a:r>
            <a:endParaRPr lang="en-US" sz="2800" b="1" dirty="0">
              <a:solidFill>
                <a:schemeClr val="tx1"/>
              </a:solidFill>
            </a:endParaRPr>
          </a:p>
        </p:txBody>
      </p:sp>
      <p:pic>
        <p:nvPicPr>
          <p:cNvPr id="6" name="Picture 5" descr="Image result for national down syndrome congr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256" y="4793024"/>
            <a:ext cx="4975061" cy="1839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5916" y="4793023"/>
            <a:ext cx="2409222" cy="1404866"/>
          </a:xfrm>
          <a:prstGeom prst="rect">
            <a:avLst/>
          </a:prstGeom>
        </p:spPr>
      </p:pic>
    </p:spTree>
    <p:extLst>
      <p:ext uri="{BB962C8B-B14F-4D97-AF65-F5344CB8AC3E}">
        <p14:creationId xmlns:p14="http://schemas.microsoft.com/office/powerpoint/2010/main" val="368283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516" y="126144"/>
            <a:ext cx="6653284" cy="651707"/>
          </a:xfrm>
        </p:spPr>
        <p:txBody>
          <a:bodyPr>
            <a:normAutofit fontScale="90000"/>
          </a:bodyPr>
          <a:lstStyle/>
          <a:p>
            <a:r>
              <a:rPr lang="en-US" dirty="0" smtClean="0"/>
              <a:t>Meet the Speakers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723" y="721366"/>
            <a:ext cx="1835623" cy="276374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807" y="3830520"/>
            <a:ext cx="1883415" cy="1856380"/>
          </a:xfrm>
          <a:prstGeom prst="rect">
            <a:avLst/>
          </a:prstGeom>
        </p:spPr>
      </p:pic>
      <p:sp>
        <p:nvSpPr>
          <p:cNvPr id="6" name="Rectangle 5"/>
          <p:cNvSpPr/>
          <p:nvPr/>
        </p:nvSpPr>
        <p:spPr>
          <a:xfrm>
            <a:off x="2337458" y="801832"/>
            <a:ext cx="5632835" cy="27841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Ricki Sabia, Senior </a:t>
            </a:r>
            <a:r>
              <a:rPr lang="en-US" b="1" dirty="0">
                <a:solidFill>
                  <a:schemeClr val="tx1"/>
                </a:solidFill>
              </a:rPr>
              <a:t>Education Policy Advisor for the National Down Syndrome Congress </a:t>
            </a:r>
          </a:p>
          <a:p>
            <a:pPr marL="285750" lvl="0" indent="-285750">
              <a:buFont typeface="Arial" panose="020B0604020202020204" pitchFamily="34" charset="0"/>
              <a:buChar char="•"/>
            </a:pPr>
            <a:r>
              <a:rPr lang="en-US" sz="1600" dirty="0">
                <a:solidFill>
                  <a:schemeClr val="tx1"/>
                </a:solidFill>
              </a:rPr>
              <a:t>Has been an advocate for children with disabilities since 1992, when her son with Down syndrome was </a:t>
            </a:r>
            <a:r>
              <a:rPr lang="en-US" sz="1600" dirty="0" smtClean="0">
                <a:solidFill>
                  <a:schemeClr val="tx1"/>
                </a:solidFill>
              </a:rPr>
              <a:t>born.</a:t>
            </a:r>
            <a:endParaRPr lang="en-US" sz="1600" dirty="0">
              <a:solidFill>
                <a:schemeClr val="tx1"/>
              </a:solidFill>
            </a:endParaRPr>
          </a:p>
          <a:p>
            <a:pPr marL="285750" lvl="0" indent="-285750">
              <a:buFont typeface="Arial" panose="020B0604020202020204" pitchFamily="34" charset="0"/>
              <a:buChar char="•"/>
            </a:pPr>
            <a:r>
              <a:rPr lang="en-US" sz="1600" dirty="0">
                <a:solidFill>
                  <a:schemeClr val="tx1"/>
                </a:solidFill>
              </a:rPr>
              <a:t>Has worked in the federal education policy field since 2002, including as an advisor on numerous federal alternate assessment grants </a:t>
            </a:r>
          </a:p>
          <a:p>
            <a:pPr marL="285750" lvl="0" indent="-285750">
              <a:buFont typeface="Arial" panose="020B0604020202020204" pitchFamily="34" charset="0"/>
              <a:buChar char="•"/>
            </a:pPr>
            <a:r>
              <a:rPr lang="en-US" sz="1600" dirty="0">
                <a:solidFill>
                  <a:schemeClr val="tx1"/>
                </a:solidFill>
              </a:rPr>
              <a:t>Founded the National Universal Design for Learning Task Force in 2006 and chaired it until 2013. </a:t>
            </a:r>
          </a:p>
          <a:p>
            <a:pPr algn="ctr"/>
            <a:endParaRPr lang="en-US" sz="1600" dirty="0">
              <a:solidFill>
                <a:schemeClr val="tx1"/>
              </a:solidFill>
            </a:endParaRPr>
          </a:p>
        </p:txBody>
      </p:sp>
      <p:sp>
        <p:nvSpPr>
          <p:cNvPr id="7" name="Rectangle 6"/>
          <p:cNvSpPr/>
          <p:nvPr/>
        </p:nvSpPr>
        <p:spPr>
          <a:xfrm>
            <a:off x="1760562" y="3485111"/>
            <a:ext cx="5117910" cy="24380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Heather Sachs, VP of Advocacy &amp; Public Policy for the National Down Syndrome Society</a:t>
            </a:r>
          </a:p>
          <a:p>
            <a:pPr marL="285750" indent="-285750">
              <a:buFont typeface="Arial" panose="020B0604020202020204" pitchFamily="34" charset="0"/>
              <a:buChar char="•"/>
            </a:pPr>
            <a:r>
              <a:rPr lang="en-US" sz="1600" dirty="0" smtClean="0">
                <a:solidFill>
                  <a:schemeClr val="tx1"/>
                </a:solidFill>
              </a:rPr>
              <a:t>Has been an advocate for children with disabilities since 2005, when her daughter with Down syndrome was born.</a:t>
            </a:r>
          </a:p>
          <a:p>
            <a:pPr marL="285750" indent="-285750">
              <a:buFont typeface="Arial" panose="020B0604020202020204" pitchFamily="34" charset="0"/>
              <a:buChar char="•"/>
            </a:pPr>
            <a:r>
              <a:rPr lang="en-US" sz="1600" dirty="0" smtClean="0">
                <a:solidFill>
                  <a:schemeClr val="tx1"/>
                </a:solidFill>
              </a:rPr>
              <a:t>Spearheads all federal, state and local policy initiatives on behalf of NDSS</a:t>
            </a:r>
          </a:p>
          <a:p>
            <a:pPr marL="285750" indent="-285750">
              <a:buFont typeface="Arial" panose="020B0604020202020204" pitchFamily="34" charset="0"/>
              <a:buChar char="•"/>
            </a:pPr>
            <a:r>
              <a:rPr lang="en-US" sz="1600" dirty="0" smtClean="0">
                <a:solidFill>
                  <a:schemeClr val="tx1"/>
                </a:solidFill>
              </a:rPr>
              <a:t>One of the original NDSS DS-Ambassadors, oversees the NDSS DS-Ambassador</a:t>
            </a:r>
            <a:r>
              <a:rPr lang="en-US" sz="1600" dirty="0" smtClean="0">
                <a:solidFill>
                  <a:schemeClr val="tx1"/>
                </a:solidFill>
                <a:latin typeface="Calibri" panose="020F0502020204030204" pitchFamily="34" charset="0"/>
              </a:rPr>
              <a:t>™</a:t>
            </a:r>
            <a:r>
              <a:rPr lang="en-US" sz="1600" dirty="0" smtClean="0">
                <a:solidFill>
                  <a:schemeClr val="tx1"/>
                </a:solidFill>
              </a:rPr>
              <a:t> Grassroots Advocacy Program</a:t>
            </a:r>
          </a:p>
        </p:txBody>
      </p:sp>
      <p:sp>
        <p:nvSpPr>
          <p:cNvPr id="8" name="Rectangle 7"/>
          <p:cNvSpPr/>
          <p:nvPr/>
        </p:nvSpPr>
        <p:spPr>
          <a:xfrm>
            <a:off x="0" y="5923129"/>
            <a:ext cx="9144000" cy="934872"/>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tx1"/>
                </a:solidFill>
              </a:rPr>
              <a:t>Led by Ricki Sabia, our </a:t>
            </a:r>
            <a:r>
              <a:rPr lang="en-US" b="1" i="1" dirty="0">
                <a:solidFill>
                  <a:schemeClr val="tx1"/>
                </a:solidFill>
              </a:rPr>
              <a:t>two organizations are committed to working together on education issues, including ESSA implementation, IDEA-related issues and other education matters. </a:t>
            </a:r>
            <a:endParaRPr lang="en-US" b="1" dirty="0">
              <a:solidFill>
                <a:schemeClr val="tx1"/>
              </a:solidFill>
            </a:endParaRPr>
          </a:p>
        </p:txBody>
      </p:sp>
    </p:spTree>
    <p:extLst>
      <p:ext uri="{BB962C8B-B14F-4D97-AF65-F5344CB8AC3E}">
        <p14:creationId xmlns:p14="http://schemas.microsoft.com/office/powerpoint/2010/main" val="320461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Background</a:t>
            </a:r>
            <a:endParaRPr lang="en-US" b="1" dirty="0"/>
          </a:p>
        </p:txBody>
      </p:sp>
      <p:sp>
        <p:nvSpPr>
          <p:cNvPr id="3" name="Content Placeholder 2"/>
          <p:cNvSpPr>
            <a:spLocks noGrp="1"/>
          </p:cNvSpPr>
          <p:nvPr>
            <p:ph idx="1"/>
          </p:nvPr>
        </p:nvSpPr>
        <p:spPr>
          <a:xfrm>
            <a:off x="457200" y="1127623"/>
            <a:ext cx="8229600" cy="5086415"/>
          </a:xfrm>
        </p:spPr>
        <p:txBody>
          <a:bodyPr>
            <a:normAutofit/>
          </a:bodyPr>
          <a:lstStyle/>
          <a:p>
            <a:r>
              <a:rPr lang="en-US" dirty="0" smtClean="0"/>
              <a:t>The Elementary and Secondary Education Act (ESEA) was passed in 1965 as a civil rights law.</a:t>
            </a:r>
          </a:p>
          <a:p>
            <a:r>
              <a:rPr lang="en-US" dirty="0" smtClean="0"/>
              <a:t>ESEA was amended by the No Child Left Behind Act in 2002 and by the Every Student Succeeds Act in December 2015.</a:t>
            </a:r>
          </a:p>
          <a:p>
            <a:r>
              <a:rPr lang="en-US" dirty="0"/>
              <a:t>The purpose of Title I of </a:t>
            </a:r>
            <a:r>
              <a:rPr lang="en-US" dirty="0" smtClean="0"/>
              <a:t>ESSA  is </a:t>
            </a:r>
            <a:r>
              <a:rPr lang="en-US" b="1" dirty="0"/>
              <a:t>“to provide all children with the opportunity to receive a fair, equitable and high quality education and to close educational achievement gaps.”</a:t>
            </a:r>
          </a:p>
          <a:p>
            <a:endParaRPr lang="en-US" dirty="0"/>
          </a:p>
        </p:txBody>
      </p:sp>
    </p:spTree>
    <p:extLst>
      <p:ext uri="{BB962C8B-B14F-4D97-AF65-F5344CB8AC3E}">
        <p14:creationId xmlns:p14="http://schemas.microsoft.com/office/powerpoint/2010/main" val="193372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6979"/>
          </a:xfrm>
        </p:spPr>
        <p:txBody>
          <a:bodyPr>
            <a:normAutofit fontScale="90000"/>
          </a:bodyPr>
          <a:lstStyle/>
          <a:p>
            <a:r>
              <a:rPr lang="en-US" b="1" dirty="0" smtClean="0"/>
              <a:t>Why is ESSA Important to Your Child?</a:t>
            </a:r>
            <a:endParaRPr lang="en-US" b="1" dirty="0"/>
          </a:p>
        </p:txBody>
      </p:sp>
      <p:sp>
        <p:nvSpPr>
          <p:cNvPr id="3" name="Content Placeholder 2"/>
          <p:cNvSpPr>
            <a:spLocks noGrp="1"/>
          </p:cNvSpPr>
          <p:nvPr>
            <p:ph idx="1"/>
          </p:nvPr>
        </p:nvSpPr>
        <p:spPr>
          <a:xfrm>
            <a:off x="388961" y="791571"/>
            <a:ext cx="8366078" cy="5158854"/>
          </a:xfrm>
        </p:spPr>
        <p:txBody>
          <a:bodyPr>
            <a:normAutofit lnSpcReduction="10000"/>
          </a:bodyPr>
          <a:lstStyle/>
          <a:p>
            <a:r>
              <a:rPr lang="en-US" dirty="0" smtClean="0"/>
              <a:t>It is a general education law that applies to ALL students, but focuses on certain subgroups of students, </a:t>
            </a:r>
            <a:r>
              <a:rPr lang="en-US" b="1" dirty="0" smtClean="0"/>
              <a:t>including those with disabilities</a:t>
            </a:r>
          </a:p>
          <a:p>
            <a:r>
              <a:rPr lang="en-US" dirty="0" smtClean="0"/>
              <a:t>It raises the bar </a:t>
            </a:r>
            <a:r>
              <a:rPr lang="en-US" dirty="0" smtClean="0"/>
              <a:t>under IDEA for </a:t>
            </a:r>
            <a:r>
              <a:rPr lang="en-US" dirty="0" smtClean="0"/>
              <a:t>a free appropriate public education (FAPE) and supports the need for inclusion. </a:t>
            </a:r>
          </a:p>
          <a:p>
            <a:r>
              <a:rPr lang="en-US" dirty="0" smtClean="0"/>
              <a:t>It pushes the systems change that </a:t>
            </a:r>
            <a:r>
              <a:rPr lang="en-US" dirty="0" smtClean="0"/>
              <a:t>parents </a:t>
            </a:r>
            <a:r>
              <a:rPr lang="en-US" dirty="0" smtClean="0"/>
              <a:t>need in order to advocate more effectively </a:t>
            </a:r>
          </a:p>
          <a:p>
            <a:r>
              <a:rPr lang="en-US" dirty="0" smtClean="0"/>
              <a:t>It can enhance implementation of IDEA </a:t>
            </a:r>
            <a:r>
              <a:rPr lang="en-US" b="1" i="1" u="sng" dirty="0" smtClean="0"/>
              <a:t>if</a:t>
            </a:r>
            <a:r>
              <a:rPr lang="en-US" dirty="0" smtClean="0"/>
              <a:t> your state ESSA plan is strong</a:t>
            </a:r>
            <a:endParaRPr lang="en-US" dirty="0"/>
          </a:p>
        </p:txBody>
      </p:sp>
    </p:spTree>
    <p:extLst>
      <p:ext uri="{BB962C8B-B14F-4D97-AF65-F5344CB8AC3E}">
        <p14:creationId xmlns:p14="http://schemas.microsoft.com/office/powerpoint/2010/main" val="71097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8299"/>
          </a:xfrm>
        </p:spPr>
        <p:txBody>
          <a:bodyPr>
            <a:normAutofit/>
          </a:bodyPr>
          <a:lstStyle/>
          <a:p>
            <a:r>
              <a:rPr lang="en-US" sz="3600" b="1" dirty="0" smtClean="0"/>
              <a:t>Before NCLB- What Isn’t Counted Doesn’t COUNT</a:t>
            </a:r>
            <a:endParaRPr lang="en-US" sz="3600" b="1" dirty="0"/>
          </a:p>
        </p:txBody>
      </p:sp>
      <p:sp>
        <p:nvSpPr>
          <p:cNvPr id="3" name="Content Placeholder 2"/>
          <p:cNvSpPr>
            <a:spLocks noGrp="1"/>
          </p:cNvSpPr>
          <p:nvPr>
            <p:ph idx="1"/>
          </p:nvPr>
        </p:nvSpPr>
        <p:spPr>
          <a:xfrm>
            <a:off x="1" y="1228299"/>
            <a:ext cx="8967436" cy="4380931"/>
          </a:xfrm>
        </p:spPr>
        <p:txBody>
          <a:bodyPr>
            <a:normAutofit/>
          </a:bodyPr>
          <a:lstStyle/>
          <a:p>
            <a:r>
              <a:rPr lang="en-US" sz="2800" dirty="0" smtClean="0"/>
              <a:t>No achievement data collected for students with disabilities</a:t>
            </a:r>
          </a:p>
          <a:p>
            <a:r>
              <a:rPr lang="en-US" sz="2800" dirty="0" smtClean="0"/>
              <a:t>Principals, educators, parents  did not know how these students performed against state content standards</a:t>
            </a:r>
          </a:p>
          <a:p>
            <a:r>
              <a:rPr lang="en-US" sz="2800" dirty="0" smtClean="0"/>
              <a:t>School improvement plans did not include strategies targeted at students with disabilities.</a:t>
            </a:r>
          </a:p>
          <a:p>
            <a:r>
              <a:rPr lang="en-US" sz="2800" dirty="0" smtClean="0"/>
              <a:t>Alternate </a:t>
            </a:r>
            <a:r>
              <a:rPr lang="en-US" sz="2800" dirty="0"/>
              <a:t>assessments were </a:t>
            </a:r>
            <a:r>
              <a:rPr lang="en-US" sz="2800" dirty="0" smtClean="0"/>
              <a:t>not on grade </a:t>
            </a:r>
            <a:r>
              <a:rPr lang="en-US" sz="2800" dirty="0"/>
              <a:t>level content</a:t>
            </a:r>
            <a:r>
              <a:rPr lang="en-US" sz="2800" dirty="0" smtClean="0"/>
              <a:t>.</a:t>
            </a:r>
          </a:p>
          <a:p>
            <a:r>
              <a:rPr lang="en-US" sz="2800" dirty="0" smtClean="0"/>
              <a:t>No content knowledge required for special educators</a:t>
            </a:r>
          </a:p>
          <a:p>
            <a:pPr marL="0" indent="0" algn="ctr">
              <a:buNone/>
            </a:pPr>
            <a:r>
              <a:rPr lang="en-US" sz="2800" b="1" i="1" dirty="0" smtClean="0"/>
              <a:t>We DO NOT Want To Go Backwards!</a:t>
            </a:r>
            <a:endParaRPr lang="en-US" sz="2800" b="1" i="1" dirty="0"/>
          </a:p>
        </p:txBody>
      </p:sp>
    </p:spTree>
    <p:extLst>
      <p:ext uri="{BB962C8B-B14F-4D97-AF65-F5344CB8AC3E}">
        <p14:creationId xmlns:p14="http://schemas.microsoft.com/office/powerpoint/2010/main" val="252431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245660"/>
            <a:ext cx="7990764" cy="1078173"/>
          </a:xfrm>
        </p:spPr>
        <p:txBody>
          <a:bodyPr>
            <a:normAutofit/>
          </a:bodyPr>
          <a:lstStyle/>
          <a:p>
            <a:r>
              <a:rPr lang="en-US" dirty="0" smtClean="0"/>
              <a:t>ESSA Good News and Bad News</a:t>
            </a:r>
            <a:endParaRPr lang="en-US" dirty="0"/>
          </a:p>
        </p:txBody>
      </p:sp>
      <p:sp>
        <p:nvSpPr>
          <p:cNvPr id="3" name="Content Placeholder 2"/>
          <p:cNvSpPr>
            <a:spLocks noGrp="1"/>
          </p:cNvSpPr>
          <p:nvPr>
            <p:ph idx="1"/>
          </p:nvPr>
        </p:nvSpPr>
        <p:spPr>
          <a:xfrm>
            <a:off x="457200" y="832514"/>
            <a:ext cx="8229600" cy="5281684"/>
          </a:xfrm>
        </p:spPr>
        <p:txBody>
          <a:bodyPr>
            <a:normAutofit fontScale="92500" lnSpcReduction="20000"/>
          </a:bodyPr>
          <a:lstStyle/>
          <a:p>
            <a:pPr marL="0" indent="0">
              <a:buNone/>
            </a:pPr>
            <a:r>
              <a:rPr lang="en-US" u="sng" dirty="0" smtClean="0"/>
              <a:t>Good News</a:t>
            </a:r>
          </a:p>
          <a:p>
            <a:r>
              <a:rPr lang="en-US" dirty="0" smtClean="0"/>
              <a:t>NDSC </a:t>
            </a:r>
            <a:r>
              <a:rPr lang="en-US" dirty="0" smtClean="0"/>
              <a:t>was able to get important provisions added to the section  of ESSA that governs alternate assessments</a:t>
            </a:r>
          </a:p>
          <a:p>
            <a:r>
              <a:rPr lang="en-US" dirty="0" smtClean="0"/>
              <a:t>These provisions can be used with IDEA to raise expectations and support inclusion</a:t>
            </a:r>
          </a:p>
          <a:p>
            <a:pPr marL="0" indent="0">
              <a:buNone/>
            </a:pPr>
            <a:r>
              <a:rPr lang="en-US" u="sng" dirty="0" smtClean="0"/>
              <a:t>Bad News</a:t>
            </a:r>
          </a:p>
          <a:p>
            <a:r>
              <a:rPr lang="en-US" dirty="0" smtClean="0"/>
              <a:t>Unprecedented discretion has been given to the states. YOUR ADVOCACY COUNTS! </a:t>
            </a:r>
          </a:p>
          <a:p>
            <a:r>
              <a:rPr lang="en-US" dirty="0" smtClean="0"/>
              <a:t>There are numerous limitations on the U.S. Department of Education’s authority regarding ESSA implementation</a:t>
            </a:r>
            <a:endParaRPr lang="en-US" dirty="0"/>
          </a:p>
        </p:txBody>
      </p:sp>
    </p:spTree>
    <p:extLst>
      <p:ext uri="{BB962C8B-B14F-4D97-AF65-F5344CB8AC3E}">
        <p14:creationId xmlns:p14="http://schemas.microsoft.com/office/powerpoint/2010/main" val="391691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Dates and Timeline</a:t>
            </a:r>
            <a:endParaRPr lang="en-US" dirty="0"/>
          </a:p>
        </p:txBody>
      </p:sp>
      <p:sp>
        <p:nvSpPr>
          <p:cNvPr id="3" name="Content Placeholder 2"/>
          <p:cNvSpPr>
            <a:spLocks noGrp="1"/>
          </p:cNvSpPr>
          <p:nvPr>
            <p:ph idx="1"/>
          </p:nvPr>
        </p:nvSpPr>
        <p:spPr>
          <a:xfrm>
            <a:off x="500111" y="1280614"/>
            <a:ext cx="8229600" cy="4525963"/>
          </a:xfrm>
        </p:spPr>
        <p:txBody>
          <a:bodyPr>
            <a:normAutofit lnSpcReduction="10000"/>
          </a:bodyPr>
          <a:lstStyle/>
          <a:p>
            <a:r>
              <a:rPr lang="en-US" dirty="0" smtClean="0"/>
              <a:t>Most provisions were effective starting in August 2016.</a:t>
            </a:r>
          </a:p>
          <a:p>
            <a:r>
              <a:rPr lang="en-US" dirty="0" smtClean="0"/>
              <a:t>US Department of Ed in 2016: has been issuing regulations and guidance on ESSA</a:t>
            </a:r>
          </a:p>
          <a:p>
            <a:r>
              <a:rPr lang="en-US" dirty="0" smtClean="0"/>
              <a:t>States in 2016: are transitioning to ESSA and working on implementation plan for 2017-18</a:t>
            </a:r>
          </a:p>
          <a:p>
            <a:r>
              <a:rPr lang="en-US" dirty="0" smtClean="0"/>
              <a:t>2017-2018 school year: states/districts must identify schools that need supports and improvements under ESSA</a:t>
            </a:r>
            <a:endParaRPr lang="en-US" dirty="0"/>
          </a:p>
        </p:txBody>
      </p:sp>
    </p:spTree>
    <p:extLst>
      <p:ext uri="{BB962C8B-B14F-4D97-AF65-F5344CB8AC3E}">
        <p14:creationId xmlns:p14="http://schemas.microsoft.com/office/powerpoint/2010/main" val="2824616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37" y="-51226"/>
            <a:ext cx="8229600" cy="1143000"/>
          </a:xfrm>
        </p:spPr>
        <p:txBody>
          <a:bodyPr>
            <a:normAutofit/>
          </a:bodyPr>
          <a:lstStyle/>
          <a:p>
            <a:r>
              <a:rPr lang="en-US" dirty="0" smtClean="0"/>
              <a:t>Accountability Changes in ESSA </a:t>
            </a:r>
            <a:endParaRPr lang="en-US" dirty="0"/>
          </a:p>
        </p:txBody>
      </p:sp>
      <p:sp>
        <p:nvSpPr>
          <p:cNvPr id="3" name="Content Placeholder 2"/>
          <p:cNvSpPr>
            <a:spLocks noGrp="1"/>
          </p:cNvSpPr>
          <p:nvPr>
            <p:ph idx="1"/>
          </p:nvPr>
        </p:nvSpPr>
        <p:spPr>
          <a:xfrm>
            <a:off x="326112" y="885375"/>
            <a:ext cx="8599050" cy="5240864"/>
          </a:xfrm>
        </p:spPr>
        <p:txBody>
          <a:bodyPr>
            <a:normAutofit/>
          </a:bodyPr>
          <a:lstStyle/>
          <a:p>
            <a:pPr marL="0" indent="0">
              <a:buNone/>
            </a:pPr>
            <a:r>
              <a:rPr lang="en-US" sz="2800" dirty="0" smtClean="0"/>
              <a:t>Provides greater “flexibility” than NCLB in:</a:t>
            </a:r>
          </a:p>
          <a:p>
            <a:r>
              <a:rPr lang="en-US" sz="2800" dirty="0" smtClean="0"/>
              <a:t>Assessment design</a:t>
            </a:r>
          </a:p>
          <a:p>
            <a:r>
              <a:rPr lang="en-US" sz="2800" dirty="0" smtClean="0"/>
              <a:t>Selecting and weighting indicators for accountability and participation rate</a:t>
            </a:r>
          </a:p>
          <a:p>
            <a:r>
              <a:rPr lang="en-US" sz="2800" dirty="0" smtClean="0"/>
              <a:t>Identifying schools for improvement and support, and what happens as a result</a:t>
            </a:r>
          </a:p>
          <a:p>
            <a:r>
              <a:rPr lang="en-US" sz="2800" dirty="0" smtClean="0"/>
              <a:t>Teacher evaluation (no requirements except if </a:t>
            </a:r>
            <a:r>
              <a:rPr lang="en-US" sz="2800" dirty="0"/>
              <a:t>E</a:t>
            </a:r>
            <a:r>
              <a:rPr lang="en-US" sz="2800" dirty="0" smtClean="0"/>
              <a:t>SSA funds are used for this purpose) </a:t>
            </a:r>
          </a:p>
          <a:p>
            <a:r>
              <a:rPr lang="en-US" sz="2800" dirty="0" smtClean="0"/>
              <a:t>Teacher qualification, effectiveness, and  experience definitions</a:t>
            </a:r>
          </a:p>
        </p:txBody>
      </p:sp>
    </p:spTree>
    <p:extLst>
      <p:ext uri="{BB962C8B-B14F-4D97-AF65-F5344CB8AC3E}">
        <p14:creationId xmlns:p14="http://schemas.microsoft.com/office/powerpoint/2010/main" val="225647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17186</TotalTime>
  <Words>1997</Words>
  <Application>Microsoft Office PowerPoint</Application>
  <PresentationFormat>On-screen Show (4:3)</PresentationFormat>
  <Paragraphs>202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Every Student Succeeds Act (ESSA) What YOU Can Do to Impact ESSA Implementation</vt:lpstr>
      <vt:lpstr>Agenda</vt:lpstr>
      <vt:lpstr>Meet the Speakers</vt:lpstr>
      <vt:lpstr>Background</vt:lpstr>
      <vt:lpstr>Why is ESSA Important to Your Child?</vt:lpstr>
      <vt:lpstr>Before NCLB- What Isn’t Counted Doesn’t COUNT</vt:lpstr>
      <vt:lpstr>ESSA Good News and Bad News</vt:lpstr>
      <vt:lpstr>Effective Dates and Timeline</vt:lpstr>
      <vt:lpstr>Accountability Changes in ESSA </vt:lpstr>
      <vt:lpstr>How has NDSC Been Supporting Strong ESSA Implementation?</vt:lpstr>
      <vt:lpstr> Federal Advocacy</vt:lpstr>
      <vt:lpstr>Federal Proposed ESSA Regulations </vt:lpstr>
      <vt:lpstr>ESSA State Advocacy</vt:lpstr>
      <vt:lpstr>Stakeholder Involvement Under ESSA</vt:lpstr>
      <vt:lpstr>What Can Parents/Affiliates Do in THEIR States?</vt:lpstr>
      <vt:lpstr>Local/District Level Advocacy</vt:lpstr>
      <vt:lpstr>State Level Advocacy</vt:lpstr>
      <vt:lpstr>NDSC Tools for Families</vt:lpstr>
      <vt:lpstr>Key State Plan Accountability Issues</vt:lpstr>
      <vt:lpstr>Key State Plan Assessment Issues</vt:lpstr>
      <vt:lpstr>Key State Plan Issues Regarding Teachers and Students </vt:lpstr>
      <vt:lpstr>ESSA and IEP Advocacy  Top 5 Things To Know about ESSA and IEP Meetings bit.ly/1WO7LJ1   Detailed document on ESSA FAQs and IEP Tips: bit.ly/1nVgGt1 </vt:lpstr>
      <vt:lpstr>ESSA Changes Impacting IEP</vt:lpstr>
      <vt:lpstr>Involve Self Advocates!</vt:lpstr>
      <vt:lpstr>Stay Informed With NDSC</vt:lpstr>
      <vt:lpstr>Stay Informed With NDSS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Sabia</dc:creator>
  <cp:lastModifiedBy>Heather Sachs</cp:lastModifiedBy>
  <cp:revision>137</cp:revision>
  <cp:lastPrinted>2016-09-06T17:39:14Z</cp:lastPrinted>
  <dcterms:created xsi:type="dcterms:W3CDTF">2016-04-25T00:00:18Z</dcterms:created>
  <dcterms:modified xsi:type="dcterms:W3CDTF">2016-10-25T14:17:26Z</dcterms:modified>
</cp:coreProperties>
</file>