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309" r:id="rId2"/>
    <p:sldId id="273" r:id="rId3"/>
    <p:sldId id="299" r:id="rId4"/>
    <p:sldId id="305" r:id="rId5"/>
    <p:sldId id="303" r:id="rId6"/>
    <p:sldId id="302" r:id="rId7"/>
    <p:sldId id="304" r:id="rId8"/>
    <p:sldId id="257" r:id="rId9"/>
    <p:sldId id="297" r:id="rId10"/>
    <p:sldId id="306" r:id="rId11"/>
    <p:sldId id="261" r:id="rId12"/>
    <p:sldId id="308" r:id="rId13"/>
    <p:sldId id="262" r:id="rId14"/>
    <p:sldId id="264" r:id="rId15"/>
    <p:sldId id="265" r:id="rId16"/>
    <p:sldId id="307" r:id="rId17"/>
    <p:sldId id="274" r:id="rId18"/>
    <p:sldId id="275" r:id="rId19"/>
    <p:sldId id="276" r:id="rId20"/>
    <p:sldId id="277" r:id="rId21"/>
    <p:sldId id="278" r:id="rId22"/>
    <p:sldId id="280" r:id="rId23"/>
    <p:sldId id="281" r:id="rId24"/>
    <p:sldId id="282" r:id="rId25"/>
    <p:sldId id="283" r:id="rId26"/>
    <p:sldId id="284" r:id="rId27"/>
    <p:sldId id="285" r:id="rId28"/>
    <p:sldId id="286" r:id="rId29"/>
    <p:sldId id="287" r:id="rId30"/>
    <p:sldId id="288" r:id="rId31"/>
    <p:sldId id="289" r:id="rId32"/>
    <p:sldId id="290" r:id="rId33"/>
    <p:sldId id="292" r:id="rId34"/>
    <p:sldId id="293" r:id="rId35"/>
    <p:sldId id="294" r:id="rId36"/>
    <p:sldId id="295" r:id="rId37"/>
    <p:sldId id="296" r:id="rId38"/>
    <p:sldId id="310" r:id="rId39"/>
    <p:sldId id="271" r:id="rId40"/>
    <p:sldId id="27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282" y="1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E51A5-2697-432B-B278-891CE76D8BC9}" type="datetimeFigureOut">
              <a:rPr lang="en-US" smtClean="0"/>
              <a:pPr/>
              <a:t>1/24/2017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2435CA-F52A-41A9-B76A-B284792AA27D}" type="slidenum">
              <a:rPr lang="en-US" smtClean="0"/>
              <a:pPr/>
              <a:t>‹#›</a:t>
            </a:fld>
            <a:endParaRPr lang="en-US"/>
          </a:p>
        </p:txBody>
      </p:sp>
    </p:spTree>
    <p:extLst>
      <p:ext uri="{BB962C8B-B14F-4D97-AF65-F5344CB8AC3E}">
        <p14:creationId xmlns:p14="http://schemas.microsoft.com/office/powerpoint/2010/main" val="3675058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90F1DB-9665-1F48-ACA5-A991BE087369}" type="slidenum">
              <a:rPr lang="en-US"/>
              <a:pPr/>
              <a:t>24</a:t>
            </a:fld>
            <a:endParaRPr lang="en-US"/>
          </a:p>
        </p:txBody>
      </p:sp>
      <p:sp>
        <p:nvSpPr>
          <p:cNvPr id="727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72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4940997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73899" y="52505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grpSp>
        <p:nvGrpSpPr>
          <p:cNvPr id="2" name="Group 1"/>
          <p:cNvGrpSpPr/>
          <p:nvPr/>
        </p:nvGrpSpPr>
        <p:grpSpPr>
          <a:xfrm>
            <a:off x="-3765" y="5392822"/>
            <a:ext cx="9147765" cy="14722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extLst>
                  <a:ext uri="{BEBA8EAE-BF5A-486C-A8C5-ECC9F3942E4B}">
                    <a14:imgProps xmlns:a14="http://schemas.microsoft.com/office/drawing/2010/main">
                      <a14:imgLayer r:embed="rId3">
                        <a14:imgEffect>
                          <a14:brightnessContrast bright="20000" contrast="40000"/>
                        </a14:imgEffect>
                      </a14:imgLayer>
                    </a14:imgProps>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5D0BEA9-4D58-4285-B723-DD48AF9EB175}" type="datetimeFigureOut">
              <a:rPr lang="en-US" smtClean="0"/>
              <a:pPr/>
              <a:t>1/24/2017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45BC2D2-F71F-4C6A-B6B0-0938E9F5D36D}" type="slidenum">
              <a:rPr lang="en-US" smtClean="0"/>
              <a:pPr/>
              <a:t>‹#›</a:t>
            </a:fld>
            <a:endParaRPr lang="en-US"/>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281" y="2966536"/>
            <a:ext cx="3681991" cy="2670053"/>
          </a:xfrm>
          <a:prstGeom prst="rect">
            <a:avLst/>
          </a:prstGeom>
        </p:spPr>
      </p:pic>
    </p:spTree>
    <p:extLst>
      <p:ext uri="{BB962C8B-B14F-4D97-AF65-F5344CB8AC3E}">
        <p14:creationId xmlns:p14="http://schemas.microsoft.com/office/powerpoint/2010/main" val="36863263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D0BEA9-4D58-4285-B723-DD48AF9EB175}" type="datetimeFigureOut">
              <a:rPr lang="en-US" smtClean="0"/>
              <a:pPr/>
              <a:t>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5BC2D2-F71F-4C6A-B6B0-0938E9F5D36D}" type="slidenum">
              <a:rPr lang="en-US" smtClean="0"/>
              <a:pPr/>
              <a:t>‹#›</a:t>
            </a:fld>
            <a:endParaRPr lang="en-US"/>
          </a:p>
        </p:txBody>
      </p:sp>
    </p:spTree>
    <p:extLst>
      <p:ext uri="{BB962C8B-B14F-4D97-AF65-F5344CB8AC3E}">
        <p14:creationId xmlns:p14="http://schemas.microsoft.com/office/powerpoint/2010/main" val="107076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D0BEA9-4D58-4285-B723-DD48AF9EB175}" type="datetimeFigureOut">
              <a:rPr lang="en-US" smtClean="0"/>
              <a:pPr/>
              <a:t>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5BC2D2-F71F-4C6A-B6B0-0938E9F5D36D}" type="slidenum">
              <a:rPr lang="en-US" smtClean="0"/>
              <a:pPr/>
              <a:t>‹#›</a:t>
            </a:fld>
            <a:endParaRPr lang="en-US"/>
          </a:p>
        </p:txBody>
      </p:sp>
    </p:spTree>
    <p:extLst>
      <p:ext uri="{BB962C8B-B14F-4D97-AF65-F5344CB8AC3E}">
        <p14:creationId xmlns:p14="http://schemas.microsoft.com/office/powerpoint/2010/main" val="164633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868" y="1853851"/>
            <a:ext cx="7546931" cy="3394553"/>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D0BEA9-4D58-4285-B723-DD48AF9EB175}" type="datetimeFigureOut">
              <a:rPr lang="en-US" smtClean="0"/>
              <a:pPr/>
              <a:t>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5BC2D2-F71F-4C6A-B6B0-0938E9F5D36D}" type="slidenum">
              <a:rPr lang="en-US" smtClean="0"/>
              <a:pPr/>
              <a:t>‹#›</a:t>
            </a:fld>
            <a:endParaRPr lang="en-US"/>
          </a:p>
        </p:txBody>
      </p:sp>
      <p:sp>
        <p:nvSpPr>
          <p:cNvPr id="7" name="Title 6"/>
          <p:cNvSpPr>
            <a:spLocks noGrp="1"/>
          </p:cNvSpPr>
          <p:nvPr>
            <p:ph type="title"/>
          </p:nvPr>
        </p:nvSpPr>
        <p:spPr/>
        <p:txBody>
          <a:bodyPr rtlCol="0"/>
          <a:lstStyle>
            <a:lvl1pPr algn="l">
              <a:defRPr/>
            </a:lvl1pPr>
            <a:extLst/>
          </a:lstStyle>
          <a:p>
            <a:r>
              <a:rPr kumimoji="0" lang="en-US" smtClean="0"/>
              <a:t>Click to edit Master title style</a:t>
            </a:r>
            <a:endParaRPr kumimoji="0" lang="en-US" dirty="0"/>
          </a:p>
        </p:txBody>
      </p:sp>
    </p:spTree>
    <p:extLst>
      <p:ext uri="{BB962C8B-B14F-4D97-AF65-F5344CB8AC3E}">
        <p14:creationId xmlns:p14="http://schemas.microsoft.com/office/powerpoint/2010/main" val="41029103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5D0BEA9-4D58-4285-B723-DD48AF9EB175}" type="datetimeFigureOut">
              <a:rPr lang="en-US" smtClean="0"/>
              <a:pPr/>
              <a:t>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5BC2D2-F71F-4C6A-B6B0-0938E9F5D36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3530305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D0BEA9-4D58-4285-B723-DD48AF9EB175}" type="datetimeFigureOut">
              <a:rPr lang="en-US" smtClean="0"/>
              <a:pPr/>
              <a:t>1/24/2017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5BC2D2-F71F-4C6A-B6B0-0938E9F5D36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329227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D0BEA9-4D58-4285-B723-DD48AF9EB175}" type="datetimeFigureOut">
              <a:rPr lang="en-US" smtClean="0"/>
              <a:pPr/>
              <a:t>1/24/2017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45BC2D2-F71F-4C6A-B6B0-0938E9F5D36D}" type="slidenum">
              <a:rPr lang="en-US" smtClean="0"/>
              <a:pPr/>
              <a:t>‹#›</a:t>
            </a:fld>
            <a:endParaRPr lang="en-US"/>
          </a:p>
        </p:txBody>
      </p:sp>
    </p:spTree>
    <p:extLst>
      <p:ext uri="{BB962C8B-B14F-4D97-AF65-F5344CB8AC3E}">
        <p14:creationId xmlns:p14="http://schemas.microsoft.com/office/powerpoint/2010/main" val="163998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5D0BEA9-4D58-4285-B723-DD48AF9EB175}" type="datetimeFigureOut">
              <a:rPr lang="en-US" smtClean="0"/>
              <a:pPr/>
              <a:t>1/24/2017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5BC2D2-F71F-4C6A-B6B0-0938E9F5D36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2997318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5D0BEA9-4D58-4285-B723-DD48AF9EB175}" type="datetimeFigureOut">
              <a:rPr lang="en-US" smtClean="0"/>
              <a:pPr/>
              <a:t>1/24/2017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45BC2D2-F71F-4C6A-B6B0-0938E9F5D36D}" type="slidenum">
              <a:rPr lang="en-US" smtClean="0"/>
              <a:pPr/>
              <a:t>‹#›</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20" y="5248404"/>
            <a:ext cx="3165099" cy="1170179"/>
          </a:xfrm>
          <a:prstGeom prst="rect">
            <a:avLst/>
          </a:prstGeom>
        </p:spPr>
      </p:pic>
    </p:spTree>
    <p:extLst>
      <p:ext uri="{BB962C8B-B14F-4D97-AF65-F5344CB8AC3E}">
        <p14:creationId xmlns:p14="http://schemas.microsoft.com/office/powerpoint/2010/main" val="38754683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83044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5D0BEA9-4D58-4285-B723-DD48AF9EB175}" type="datetimeFigureOut">
              <a:rPr lang="en-US" smtClean="0"/>
              <a:pPr/>
              <a:t>1/24/2017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45BC2D2-F71F-4C6A-B6B0-0938E9F5D36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117466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6075122"/>
            <a:ext cx="4940624" cy="79088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6075121"/>
            <a:ext cx="3690451" cy="79733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939011"/>
            <a:ext cx="3402314" cy="933110"/>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a:stCxn id="14" idx="0"/>
          </p:cNvCxnSpPr>
          <p:nvPr/>
        </p:nvCxnSpPr>
        <p:spPr>
          <a:xfrm>
            <a:off x="-6042" y="5939011"/>
            <a:ext cx="3402314" cy="933110"/>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612840"/>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1002082" y="1903955"/>
            <a:ext cx="7684718" cy="34947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5D0BEA9-4D58-4285-B723-DD48AF9EB175}" type="datetimeFigureOut">
              <a:rPr lang="en-US" smtClean="0"/>
              <a:pPr/>
              <a:t>1/24/2017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45BC2D2-F71F-4C6A-B6B0-0938E9F5D36D}" type="slidenum">
              <a:rPr lang="en-US" smtClean="0"/>
              <a:pPr/>
              <a:t>‹#›</a:t>
            </a:fld>
            <a:endParaRPr lang="en-US"/>
          </a:p>
        </p:txBody>
      </p:sp>
      <p:pic>
        <p:nvPicPr>
          <p:cNvPr id="11"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31173" y="5361140"/>
            <a:ext cx="3165099" cy="1170179"/>
          </a:xfrm>
          <a:prstGeom prst="rect">
            <a:avLst/>
          </a:prstGeom>
        </p:spPr>
      </p:pic>
    </p:spTree>
    <p:extLst>
      <p:ext uri="{BB962C8B-B14F-4D97-AF65-F5344CB8AC3E}">
        <p14:creationId xmlns:p14="http://schemas.microsoft.com/office/powerpoint/2010/main" val="37500285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apo.st/2kjxOKZ" TargetMode="External"/><Relationship Id="rId2" Type="http://schemas.openxmlformats.org/officeDocument/2006/relationships/hyperlink" Target="http://bit.ly/2jKCSa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nyti.ms/2jRPZX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susan@ndsccenter.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udlcenter.org/" TargetMode="External"/><Relationship Id="rId2" Type="http://schemas.openxmlformats.org/officeDocument/2006/relationships/hyperlink" Target="http://www.scotusblog.com/case-files/cases/endrew-f-v-douglas-county-school-district" TargetMode="External"/><Relationship Id="rId1" Type="http://schemas.openxmlformats.org/officeDocument/2006/relationships/slideLayout" Target="../slideLayouts/slideLayout2.xml"/><Relationship Id="rId5" Type="http://schemas.openxmlformats.org/officeDocument/2006/relationships/hyperlink" Target="https://iod.unh.edu/projects/intelligent-lives" TargetMode="External"/><Relationship Id="rId4" Type="http://schemas.openxmlformats.org/officeDocument/2006/relationships/hyperlink" Target="http://bit.ly/2hWZIbM"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bit.ly/2koclR7" TargetMode="External"/><Relationship Id="rId2" Type="http://schemas.openxmlformats.org/officeDocument/2006/relationships/hyperlink" Target="http://bit.ly/2j58q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bit.ly/1nVgGt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bit.ly/2iSfIQ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bit.ly/2csmmXr" TargetMode="External"/><Relationship Id="rId2" Type="http://schemas.openxmlformats.org/officeDocument/2006/relationships/hyperlink" Target="http://bit.ly/25cMbyZ"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dsaia.org/trainings" TargetMode="External"/><Relationship Id="rId4" Type="http://schemas.openxmlformats.org/officeDocument/2006/relationships/hyperlink" Target="http://www.ndsccenter.org/political-advocacy/"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thinkcollege.ne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tudentaid.ed.gov/sa/eligibility/intellectual-disabiliti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2.ed.gov/programs/tpsid/index.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bit.ly/2jNWl8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facebook.com/dsadvocates/" TargetMode="External"/><Relationship Id="rId2" Type="http://schemas.openxmlformats.org/officeDocument/2006/relationships/hyperlink" Target="https://www.ndsccenter.org/stay-up-to-date-with-ndsc-news/" TargetMode="External"/><Relationship Id="rId1" Type="http://schemas.openxmlformats.org/officeDocument/2006/relationships/slideLayout" Target="../slideLayouts/slideLayout2.xml"/><Relationship Id="rId4" Type="http://schemas.openxmlformats.org/officeDocument/2006/relationships/hyperlink" Target="https://www.facebook.com/thendsc/"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susan@ndsccenter.org" TargetMode="External"/><Relationship Id="rId2" Type="http://schemas.openxmlformats.org/officeDocument/2006/relationships/hyperlink" Target="mailto:ndsc@ndsccenter.org"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dsccenter.org/governmental-affairs-action-alert-january-19-2017/" TargetMode="External"/><Relationship Id="rId2" Type="http://schemas.openxmlformats.org/officeDocument/2006/relationships/hyperlink" Target="http://www.reuters.com/article/us-usa-congress-regulations-idUSKBN14W2T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809715" y="726392"/>
            <a:ext cx="7772400" cy="1100049"/>
          </a:xfrm>
          <a:prstGeom prst="rect">
            <a:avLst/>
          </a:prstGeom>
        </p:spPr>
        <p:txBody>
          <a:bodyPr vert="horz" anchor="b">
            <a:norm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dirty="0" smtClean="0"/>
              <a:t>Post Election Analysis</a:t>
            </a:r>
            <a:endParaRPr lang="en-US" dirty="0"/>
          </a:p>
        </p:txBody>
      </p:sp>
      <p:sp>
        <p:nvSpPr>
          <p:cNvPr id="4" name="Subtitle 4"/>
          <p:cNvSpPr txBox="1">
            <a:spLocks/>
          </p:cNvSpPr>
          <p:nvPr/>
        </p:nvSpPr>
        <p:spPr>
          <a:xfrm>
            <a:off x="1264778" y="2003975"/>
            <a:ext cx="7120784" cy="1655762"/>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smtClean="0"/>
              <a:t>Challenges Confronting the Disability Community and What You Can Do</a:t>
            </a:r>
            <a:endParaRPr lang="en-US" dirty="0"/>
          </a:p>
        </p:txBody>
      </p:sp>
    </p:spTree>
    <p:extLst>
      <p:ext uri="{BB962C8B-B14F-4D97-AF65-F5344CB8AC3E}">
        <p14:creationId xmlns:p14="http://schemas.microsoft.com/office/powerpoint/2010/main" val="2869240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a:t>Workforce Investment Opportunity Act (WIOA) </a:t>
            </a:r>
            <a:r>
              <a:rPr lang="en-US" dirty="0" smtClean="0"/>
              <a:t>incentivizes employment </a:t>
            </a:r>
            <a:r>
              <a:rPr lang="en-US" dirty="0"/>
              <a:t>in </a:t>
            </a:r>
            <a:r>
              <a:rPr lang="en-US" dirty="0" smtClean="0"/>
              <a:t>inclusive settings </a:t>
            </a:r>
            <a:r>
              <a:rPr lang="en-US" dirty="0"/>
              <a:t>and </a:t>
            </a:r>
            <a:r>
              <a:rPr lang="en-US" dirty="0" smtClean="0"/>
              <a:t>encourages phase </a:t>
            </a:r>
            <a:r>
              <a:rPr lang="en-US" dirty="0"/>
              <a:t>out of sub-minimum wages </a:t>
            </a:r>
          </a:p>
          <a:p>
            <a:r>
              <a:rPr lang="en-US" dirty="0"/>
              <a:t>WIOA </a:t>
            </a:r>
            <a:r>
              <a:rPr lang="en-US" dirty="0" smtClean="0"/>
              <a:t>now amends </a:t>
            </a:r>
            <a:r>
              <a:rPr lang="en-US" dirty="0"/>
              <a:t>IDEA to prohibit schools from contracting with agencies that place students in jobs paying sub-minimum wages</a:t>
            </a:r>
          </a:p>
          <a:p>
            <a:pPr lvl="0"/>
            <a:r>
              <a:rPr lang="en-US" dirty="0"/>
              <a:t>WIOA </a:t>
            </a:r>
            <a:r>
              <a:rPr lang="en-US" dirty="0" smtClean="0"/>
              <a:t>now requires </a:t>
            </a:r>
            <a:r>
              <a:rPr lang="en-US" dirty="0"/>
              <a:t>more funding for transition-age students and extends the amount of time a person may receive supported employment </a:t>
            </a:r>
            <a:r>
              <a:rPr lang="en-US" dirty="0" smtClean="0"/>
              <a:t>services</a:t>
            </a:r>
          </a:p>
          <a:p>
            <a:pPr lvl="0"/>
            <a:r>
              <a:rPr lang="en-US" dirty="0" smtClean="0"/>
              <a:t>At risk of major dismantling and funding cuts</a:t>
            </a:r>
            <a:endParaRPr lang="en-US" dirty="0"/>
          </a:p>
          <a:p>
            <a:endParaRPr lang="en-US" dirty="0"/>
          </a:p>
        </p:txBody>
      </p:sp>
      <p:sp>
        <p:nvSpPr>
          <p:cNvPr id="2" name="Title 1"/>
          <p:cNvSpPr>
            <a:spLocks noGrp="1"/>
          </p:cNvSpPr>
          <p:nvPr>
            <p:ph type="title"/>
          </p:nvPr>
        </p:nvSpPr>
        <p:spPr/>
        <p:txBody>
          <a:bodyPr/>
          <a:lstStyle/>
          <a:p>
            <a:r>
              <a:rPr lang="en-US" dirty="0" smtClean="0"/>
              <a:t>Progress in Employment and Risks</a:t>
            </a:r>
            <a:endParaRPr lang="en-US" dirty="0"/>
          </a:p>
        </p:txBody>
      </p:sp>
    </p:spTree>
    <p:extLst>
      <p:ext uri="{BB962C8B-B14F-4D97-AF65-F5344CB8AC3E}">
        <p14:creationId xmlns:p14="http://schemas.microsoft.com/office/powerpoint/2010/main" val="1333802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935" y="1670382"/>
            <a:ext cx="7909134" cy="4072392"/>
          </a:xfrm>
        </p:spPr>
        <p:txBody>
          <a:bodyPr>
            <a:normAutofit/>
          </a:bodyPr>
          <a:lstStyle/>
          <a:p>
            <a:pPr marL="0" indent="0">
              <a:buNone/>
            </a:pPr>
            <a:r>
              <a:rPr lang="en-US" sz="2400" dirty="0"/>
              <a:t>The process of repealing the </a:t>
            </a:r>
            <a:r>
              <a:rPr lang="en-US" sz="2400" dirty="0" smtClean="0"/>
              <a:t>ACA </a:t>
            </a:r>
            <a:r>
              <a:rPr lang="en-US" sz="2400" dirty="0"/>
              <a:t>has already begun.  </a:t>
            </a:r>
          </a:p>
          <a:p>
            <a:pPr marL="0" indent="0">
              <a:buNone/>
            </a:pPr>
            <a:r>
              <a:rPr lang="en-US" sz="2400" dirty="0" smtClean="0"/>
              <a:t>What </a:t>
            </a:r>
            <a:r>
              <a:rPr lang="en-US" sz="2400" dirty="0"/>
              <a:t>can be lost in </a:t>
            </a:r>
            <a:r>
              <a:rPr lang="en-US" sz="2400" dirty="0" smtClean="0"/>
              <a:t>repeal:</a:t>
            </a:r>
            <a:endParaRPr lang="en-US" sz="2400" dirty="0"/>
          </a:p>
          <a:p>
            <a:pPr lvl="1"/>
            <a:r>
              <a:rPr lang="en-US" dirty="0"/>
              <a:t>Coverage for </a:t>
            </a:r>
            <a:r>
              <a:rPr lang="en-US" dirty="0" smtClean="0"/>
              <a:t>pre-existing conditions </a:t>
            </a:r>
            <a:r>
              <a:rPr lang="en-US" dirty="0"/>
              <a:t> </a:t>
            </a:r>
            <a:endParaRPr lang="en-US" dirty="0" smtClean="0"/>
          </a:p>
          <a:p>
            <a:pPr lvl="1"/>
            <a:r>
              <a:rPr lang="en-US" dirty="0" smtClean="0"/>
              <a:t>Prohibition against rates based on health status</a:t>
            </a:r>
            <a:endParaRPr lang="en-US" dirty="0"/>
          </a:p>
          <a:p>
            <a:pPr lvl="1"/>
            <a:r>
              <a:rPr lang="en-US" dirty="0"/>
              <a:t>C</a:t>
            </a:r>
            <a:r>
              <a:rPr lang="en-US" dirty="0" smtClean="0"/>
              <a:t>hildren </a:t>
            </a:r>
            <a:r>
              <a:rPr lang="en-US" dirty="0"/>
              <a:t>remaining on parent’s policies through age </a:t>
            </a:r>
            <a:r>
              <a:rPr lang="en-US" dirty="0" smtClean="0"/>
              <a:t>26</a:t>
            </a:r>
            <a:r>
              <a:rPr lang="en-US" dirty="0"/>
              <a:t> </a:t>
            </a:r>
          </a:p>
          <a:p>
            <a:pPr lvl="1"/>
            <a:r>
              <a:rPr lang="en-US" dirty="0"/>
              <a:t>Medicaid </a:t>
            </a:r>
            <a:r>
              <a:rPr lang="en-US" dirty="0" smtClean="0"/>
              <a:t>expansion</a:t>
            </a:r>
          </a:p>
          <a:p>
            <a:pPr marL="0" indent="0">
              <a:buNone/>
            </a:pPr>
            <a:endParaRPr lang="en-US" sz="2000" dirty="0" smtClean="0"/>
          </a:p>
          <a:p>
            <a:pPr marL="0" indent="0">
              <a:buNone/>
            </a:pPr>
            <a:r>
              <a:rPr lang="en-US" sz="2000" dirty="0" smtClean="0"/>
              <a:t>Ten </a:t>
            </a:r>
            <a:r>
              <a:rPr lang="en-US" sz="2000" dirty="0" smtClean="0"/>
              <a:t>Ways ACA Helps Older Adults and PWDs: </a:t>
            </a:r>
            <a:r>
              <a:rPr lang="en-US" sz="2000" dirty="0">
                <a:hlinkClick r:id="rId2"/>
              </a:rPr>
              <a:t>http://bit.ly/</a:t>
            </a:r>
            <a:r>
              <a:rPr lang="en-US" sz="2000" dirty="0" smtClean="0">
                <a:hlinkClick r:id="rId2"/>
              </a:rPr>
              <a:t>2jKCSa8</a:t>
            </a:r>
            <a:endParaRPr lang="en-US" sz="2000" dirty="0" smtClean="0"/>
          </a:p>
          <a:p>
            <a:pPr marL="0" indent="0">
              <a:buNone/>
            </a:pPr>
            <a:r>
              <a:rPr lang="en-US" sz="2000" dirty="0" smtClean="0"/>
              <a:t>Executive order </a:t>
            </a:r>
            <a:r>
              <a:rPr lang="en-US" sz="2000" dirty="0"/>
              <a:t>impacting ACA </a:t>
            </a:r>
            <a:r>
              <a:rPr lang="en-US" sz="2000" dirty="0" smtClean="0"/>
              <a:t>regulations : </a:t>
            </a:r>
            <a:r>
              <a:rPr lang="en-US" sz="2000" dirty="0" smtClean="0">
                <a:hlinkClick r:id="rId3"/>
              </a:rPr>
              <a:t>http</a:t>
            </a:r>
            <a:r>
              <a:rPr lang="en-US" sz="2000" dirty="0">
                <a:hlinkClick r:id="rId3"/>
              </a:rPr>
              <a:t>://</a:t>
            </a:r>
            <a:r>
              <a:rPr lang="en-US" sz="2000" dirty="0" smtClean="0">
                <a:hlinkClick r:id="rId3"/>
              </a:rPr>
              <a:t>wapo.st/2kjxOKZ</a:t>
            </a:r>
            <a:endParaRPr lang="en-US" sz="2000" dirty="0"/>
          </a:p>
        </p:txBody>
      </p:sp>
      <p:sp>
        <p:nvSpPr>
          <p:cNvPr id="2" name="Title 1"/>
          <p:cNvSpPr>
            <a:spLocks noGrp="1"/>
          </p:cNvSpPr>
          <p:nvPr>
            <p:ph type="title"/>
          </p:nvPr>
        </p:nvSpPr>
        <p:spPr>
          <a:xfrm>
            <a:off x="457200" y="211187"/>
            <a:ext cx="8229600" cy="1143000"/>
          </a:xfrm>
        </p:spPr>
        <p:txBody>
          <a:bodyPr>
            <a:normAutofit/>
          </a:bodyPr>
          <a:lstStyle/>
          <a:p>
            <a:r>
              <a:rPr lang="en-US" sz="3200" dirty="0" smtClean="0"/>
              <a:t>Why the Affordable Care Act (ACA) is Important and What Can Be Lost</a:t>
            </a:r>
            <a:endParaRPr lang="en-US" sz="3200" dirty="0"/>
          </a:p>
        </p:txBody>
      </p:sp>
    </p:spTree>
    <p:extLst>
      <p:ext uri="{BB962C8B-B14F-4D97-AF65-F5344CB8AC3E}">
        <p14:creationId xmlns:p14="http://schemas.microsoft.com/office/powerpoint/2010/main" val="2194554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Urgent action is needed</a:t>
            </a:r>
          </a:p>
          <a:p>
            <a:r>
              <a:rPr lang="en-US" dirty="0" smtClean="0"/>
              <a:t>Tell </a:t>
            </a:r>
            <a:r>
              <a:rPr lang="en-US" dirty="0" smtClean="0"/>
              <a:t>your </a:t>
            </a:r>
            <a:r>
              <a:rPr lang="en-US" dirty="0" smtClean="0"/>
              <a:t>story</a:t>
            </a:r>
            <a:endParaRPr lang="en-US" dirty="0"/>
          </a:p>
          <a:p>
            <a:r>
              <a:rPr lang="en-US" dirty="0"/>
              <a:t>Let your local and state policymakers </a:t>
            </a:r>
            <a:r>
              <a:rPr lang="en-US" dirty="0" smtClean="0"/>
              <a:t>and Members of Congress know </a:t>
            </a:r>
            <a:r>
              <a:rPr lang="en-US" dirty="0"/>
              <a:t>how </a:t>
            </a:r>
            <a:r>
              <a:rPr lang="en-US" dirty="0" smtClean="0"/>
              <a:t>important </a:t>
            </a:r>
            <a:r>
              <a:rPr lang="en-US" dirty="0"/>
              <a:t>covering pre-existing conditions, children remaining on parents </a:t>
            </a:r>
            <a:r>
              <a:rPr lang="en-US" dirty="0" smtClean="0"/>
              <a:t>policies, and other issues are to you and your family members.</a:t>
            </a:r>
          </a:p>
          <a:p>
            <a:endParaRPr lang="en-US" dirty="0"/>
          </a:p>
        </p:txBody>
      </p:sp>
      <p:sp>
        <p:nvSpPr>
          <p:cNvPr id="2" name="Title 1"/>
          <p:cNvSpPr>
            <a:spLocks noGrp="1"/>
          </p:cNvSpPr>
          <p:nvPr>
            <p:ph type="title"/>
          </p:nvPr>
        </p:nvSpPr>
        <p:spPr/>
        <p:txBody>
          <a:bodyPr/>
          <a:lstStyle/>
          <a:p>
            <a:r>
              <a:rPr lang="en-US" dirty="0" smtClean="0"/>
              <a:t>ACA: What You Can Do</a:t>
            </a:r>
            <a:endParaRPr lang="en-US" dirty="0"/>
          </a:p>
        </p:txBody>
      </p:sp>
    </p:spTree>
    <p:extLst>
      <p:ext uri="{BB962C8B-B14F-4D97-AF65-F5344CB8AC3E}">
        <p14:creationId xmlns:p14="http://schemas.microsoft.com/office/powerpoint/2010/main" val="2519088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533" y="1400924"/>
            <a:ext cx="7687441" cy="4170934"/>
          </a:xfrm>
        </p:spPr>
        <p:txBody>
          <a:bodyPr>
            <a:normAutofit fontScale="62500" lnSpcReduction="20000"/>
          </a:bodyPr>
          <a:lstStyle/>
          <a:p>
            <a:endParaRPr lang="en-US" dirty="0" smtClean="0"/>
          </a:p>
          <a:p>
            <a:r>
              <a:rPr lang="en-US" sz="3800" dirty="0" smtClean="0"/>
              <a:t>Initially, a </a:t>
            </a:r>
            <a:r>
              <a:rPr lang="en-US" sz="3800" dirty="0"/>
              <a:t>health insurance program for people living below the </a:t>
            </a:r>
            <a:r>
              <a:rPr lang="en-US" sz="3800" dirty="0" smtClean="0"/>
              <a:t>poverty level, Medicaid </a:t>
            </a:r>
            <a:r>
              <a:rPr lang="en-US" sz="3800" b="1" dirty="0" smtClean="0"/>
              <a:t>now</a:t>
            </a:r>
            <a:r>
              <a:rPr lang="en-US" sz="3800" dirty="0" smtClean="0"/>
              <a:t> provides </a:t>
            </a:r>
            <a:r>
              <a:rPr lang="en-US" sz="3800" dirty="0"/>
              <a:t>health insurance </a:t>
            </a:r>
            <a:r>
              <a:rPr lang="en-US" sz="3800" dirty="0" smtClean="0"/>
              <a:t>and other types of critical supports for persons </a:t>
            </a:r>
            <a:r>
              <a:rPr lang="en-US" sz="3800" dirty="0"/>
              <a:t>with </a:t>
            </a:r>
            <a:r>
              <a:rPr lang="en-US" sz="3800" dirty="0" smtClean="0"/>
              <a:t>disabilities.</a:t>
            </a:r>
            <a:endParaRPr lang="en-US" sz="3800" dirty="0"/>
          </a:p>
          <a:p>
            <a:r>
              <a:rPr lang="en-US" sz="3800" dirty="0"/>
              <a:t>In the 1980’s Congress passed the Home and Community-Based Services (HCBS) w</a:t>
            </a:r>
            <a:r>
              <a:rPr lang="en-US" sz="3800" dirty="0" smtClean="0"/>
              <a:t>aiver program </a:t>
            </a:r>
            <a:r>
              <a:rPr lang="en-US" sz="3800" dirty="0"/>
              <a:t>which </a:t>
            </a:r>
            <a:r>
              <a:rPr lang="en-US" sz="3800" dirty="0" smtClean="0"/>
              <a:t>enables qualified persons to </a:t>
            </a:r>
            <a:r>
              <a:rPr lang="en-US" sz="3800" dirty="0"/>
              <a:t>receive </a:t>
            </a:r>
            <a:r>
              <a:rPr lang="en-US" sz="3800" dirty="0" smtClean="0"/>
              <a:t>an array of </a:t>
            </a:r>
            <a:r>
              <a:rPr lang="en-US" sz="3800" dirty="0"/>
              <a:t>optional services </a:t>
            </a:r>
            <a:r>
              <a:rPr lang="en-US" sz="3800" dirty="0" smtClean="0"/>
              <a:t>in the community instead of institutions, including residential and employment services.</a:t>
            </a:r>
            <a:endParaRPr lang="en-US" sz="3800" dirty="0"/>
          </a:p>
          <a:p>
            <a:pPr lvl="0"/>
            <a:r>
              <a:rPr lang="en-US" sz="3800" dirty="0" smtClean="0"/>
              <a:t>A new </a:t>
            </a:r>
            <a:r>
              <a:rPr lang="en-US" sz="3800" dirty="0"/>
              <a:t>regulation </a:t>
            </a:r>
            <a:r>
              <a:rPr lang="en-US" sz="3800" dirty="0" smtClean="0"/>
              <a:t>now requires </a:t>
            </a:r>
            <a:r>
              <a:rPr lang="en-US" sz="3800" dirty="0"/>
              <a:t>individual choice for Medicaid funded residential and employment services.</a:t>
            </a:r>
          </a:p>
          <a:p>
            <a:endParaRPr lang="en-US" dirty="0"/>
          </a:p>
        </p:txBody>
      </p:sp>
      <p:sp>
        <p:nvSpPr>
          <p:cNvPr id="2" name="Title 1"/>
          <p:cNvSpPr>
            <a:spLocks noGrp="1"/>
          </p:cNvSpPr>
          <p:nvPr>
            <p:ph type="title"/>
          </p:nvPr>
        </p:nvSpPr>
        <p:spPr>
          <a:xfrm>
            <a:off x="457199" y="365012"/>
            <a:ext cx="8229600" cy="1143000"/>
          </a:xfrm>
        </p:spPr>
        <p:txBody>
          <a:bodyPr/>
          <a:lstStyle/>
          <a:p>
            <a:r>
              <a:rPr lang="en-US" dirty="0" smtClean="0"/>
              <a:t>Progress under Medicaid</a:t>
            </a:r>
            <a:endParaRPr lang="en-US" dirty="0"/>
          </a:p>
        </p:txBody>
      </p:sp>
    </p:spTree>
    <p:extLst>
      <p:ext uri="{BB962C8B-B14F-4D97-AF65-F5344CB8AC3E}">
        <p14:creationId xmlns:p14="http://schemas.microsoft.com/office/powerpoint/2010/main" val="2497326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648" y="1170772"/>
            <a:ext cx="8238146" cy="4315628"/>
          </a:xfrm>
        </p:spPr>
        <p:txBody>
          <a:bodyPr>
            <a:normAutofit fontScale="77500" lnSpcReduction="20000"/>
          </a:bodyPr>
          <a:lstStyle/>
          <a:p>
            <a:r>
              <a:rPr lang="en-US" dirty="0"/>
              <a:t>Many Members of Congress and the public do not understand that Medicaid funds virtually </a:t>
            </a:r>
            <a:r>
              <a:rPr lang="en-US" b="1" dirty="0"/>
              <a:t>all long-term support services</a:t>
            </a:r>
            <a:r>
              <a:rPr lang="en-US" dirty="0"/>
              <a:t> for individuals with intellectual and developmental disabilities.  </a:t>
            </a:r>
            <a:endParaRPr lang="en-US" dirty="0" smtClean="0"/>
          </a:p>
          <a:p>
            <a:r>
              <a:rPr lang="en-US" dirty="0" smtClean="0"/>
              <a:t>A Trump administration strategist announced this weekend that the Administration’s health plan would include block granting Medicaid. Many members of the Majority party in Congress support block granting. </a:t>
            </a:r>
            <a:r>
              <a:rPr lang="en-US" dirty="0"/>
              <a:t>NYT article - </a:t>
            </a:r>
            <a:r>
              <a:rPr lang="en-US" dirty="0">
                <a:hlinkClick r:id="rId2"/>
              </a:rPr>
              <a:t>http://</a:t>
            </a:r>
            <a:r>
              <a:rPr lang="en-US" dirty="0" smtClean="0">
                <a:hlinkClick r:id="rId2"/>
              </a:rPr>
              <a:t>nyti.ms/2jRPZXa</a:t>
            </a:r>
            <a:r>
              <a:rPr lang="en-US" dirty="0" smtClean="0"/>
              <a:t> </a:t>
            </a:r>
          </a:p>
          <a:p>
            <a:r>
              <a:rPr lang="en-US" dirty="0" smtClean="0"/>
              <a:t>Block granting would shift </a:t>
            </a:r>
            <a:r>
              <a:rPr lang="en-US" dirty="0"/>
              <a:t>control of Medicaid from the federal government </a:t>
            </a:r>
            <a:r>
              <a:rPr lang="en-US" dirty="0" smtClean="0"/>
              <a:t>to </a:t>
            </a:r>
            <a:r>
              <a:rPr lang="en-US" dirty="0"/>
              <a:t>state </a:t>
            </a:r>
            <a:r>
              <a:rPr lang="en-US" dirty="0" smtClean="0"/>
              <a:t>government.  </a:t>
            </a:r>
            <a:r>
              <a:rPr lang="en-US" dirty="0"/>
              <a:t>States </a:t>
            </a:r>
            <a:r>
              <a:rPr lang="en-US" dirty="0" smtClean="0"/>
              <a:t>would </a:t>
            </a:r>
            <a:r>
              <a:rPr lang="en-US" dirty="0"/>
              <a:t>have complete </a:t>
            </a:r>
            <a:r>
              <a:rPr lang="en-US" dirty="0" smtClean="0"/>
              <a:t>authority to decide who </a:t>
            </a:r>
            <a:r>
              <a:rPr lang="en-US" dirty="0"/>
              <a:t>and what to </a:t>
            </a:r>
            <a:r>
              <a:rPr lang="en-US" dirty="0" smtClean="0"/>
              <a:t>cover, and many current services and supports will be eliminated by States, given the reduction in funding.</a:t>
            </a:r>
          </a:p>
          <a:p>
            <a:pPr lvl="1"/>
            <a:r>
              <a:rPr lang="en-US" dirty="0"/>
              <a:t>Currently the federal government reimburses a certain percentage of state expenditures on Medicaid services (e.g., 40% of state expenditures)</a:t>
            </a:r>
          </a:p>
          <a:p>
            <a:pPr lvl="1"/>
            <a:r>
              <a:rPr lang="en-US" dirty="0"/>
              <a:t>Block granting eliminates the federal match </a:t>
            </a:r>
          </a:p>
          <a:p>
            <a:pPr lvl="1"/>
            <a:r>
              <a:rPr lang="en-US" dirty="0"/>
              <a:t>No federal rules on eligibility or </a:t>
            </a:r>
            <a:r>
              <a:rPr lang="en-US" dirty="0" smtClean="0"/>
              <a:t>services</a:t>
            </a:r>
            <a:endParaRPr lang="en-US" dirty="0"/>
          </a:p>
        </p:txBody>
      </p:sp>
      <p:sp>
        <p:nvSpPr>
          <p:cNvPr id="2" name="Title 1"/>
          <p:cNvSpPr>
            <a:spLocks noGrp="1"/>
          </p:cNvSpPr>
          <p:nvPr>
            <p:ph type="title"/>
          </p:nvPr>
        </p:nvSpPr>
        <p:spPr>
          <a:xfrm>
            <a:off x="457200" y="202641"/>
            <a:ext cx="8229600" cy="788670"/>
          </a:xfrm>
        </p:spPr>
        <p:txBody>
          <a:bodyPr/>
          <a:lstStyle/>
          <a:p>
            <a:r>
              <a:rPr lang="en-US" dirty="0" smtClean="0"/>
              <a:t>Risks to Medicaid </a:t>
            </a:r>
            <a:endParaRPr lang="en-US" dirty="0"/>
          </a:p>
        </p:txBody>
      </p:sp>
    </p:spTree>
    <p:extLst>
      <p:ext uri="{BB962C8B-B14F-4D97-AF65-F5344CB8AC3E}">
        <p14:creationId xmlns:p14="http://schemas.microsoft.com/office/powerpoint/2010/main" val="2694616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3211" y="1567833"/>
            <a:ext cx="6908740" cy="3619464"/>
          </a:xfrm>
        </p:spPr>
        <p:txBody>
          <a:bodyPr>
            <a:normAutofit fontScale="92500" lnSpcReduction="20000"/>
          </a:bodyPr>
          <a:lstStyle/>
          <a:p>
            <a:pPr marL="457200" indent="-457200"/>
            <a:r>
              <a:rPr lang="en-US" dirty="0" smtClean="0"/>
              <a:t>Another negative proposal would impose </a:t>
            </a:r>
            <a:r>
              <a:rPr lang="en-US" i="1" dirty="0" smtClean="0"/>
              <a:t>per capita </a:t>
            </a:r>
            <a:r>
              <a:rPr lang="en-US" dirty="0" smtClean="0"/>
              <a:t>caps. There would be a funding cap for each individual, and many persons with Down syndrome have needs that would exceed the caps.</a:t>
            </a:r>
          </a:p>
          <a:p>
            <a:pPr marL="457200" indent="-457200"/>
            <a:endParaRPr lang="en-US" dirty="0"/>
          </a:p>
          <a:p>
            <a:pPr marL="457200" indent="-457200"/>
            <a:r>
              <a:rPr lang="en-US" dirty="0"/>
              <a:t>These changes </a:t>
            </a:r>
            <a:r>
              <a:rPr lang="en-US" dirty="0" smtClean="0"/>
              <a:t>would result </a:t>
            </a:r>
            <a:r>
              <a:rPr lang="en-US" dirty="0"/>
              <a:t>in the elimination of the entitlement to current Medicaid supports and services and the lack of funding </a:t>
            </a:r>
            <a:r>
              <a:rPr lang="en-US" dirty="0" smtClean="0"/>
              <a:t>would </a:t>
            </a:r>
            <a:r>
              <a:rPr lang="en-US" dirty="0"/>
              <a:t>starve the Medicaid program.</a:t>
            </a:r>
          </a:p>
          <a:p>
            <a:pPr marL="0" lvl="0" indent="0">
              <a:buNone/>
            </a:pPr>
            <a:endParaRPr lang="en-US" dirty="0" smtClean="0"/>
          </a:p>
        </p:txBody>
      </p:sp>
      <p:sp>
        <p:nvSpPr>
          <p:cNvPr id="2" name="Title 1"/>
          <p:cNvSpPr>
            <a:spLocks noGrp="1"/>
          </p:cNvSpPr>
          <p:nvPr>
            <p:ph type="title"/>
          </p:nvPr>
        </p:nvSpPr>
        <p:spPr>
          <a:xfrm>
            <a:off x="457200" y="424833"/>
            <a:ext cx="8229600" cy="1143000"/>
          </a:xfrm>
        </p:spPr>
        <p:txBody>
          <a:bodyPr/>
          <a:lstStyle/>
          <a:p>
            <a:r>
              <a:rPr lang="en-US" dirty="0" smtClean="0"/>
              <a:t>More Risks to Medicaid</a:t>
            </a:r>
            <a:endParaRPr lang="en-US" dirty="0"/>
          </a:p>
        </p:txBody>
      </p:sp>
    </p:spTree>
    <p:extLst>
      <p:ext uri="{BB962C8B-B14F-4D97-AF65-F5344CB8AC3E}">
        <p14:creationId xmlns:p14="http://schemas.microsoft.com/office/powerpoint/2010/main" val="3545302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Urgent action is needed</a:t>
            </a:r>
            <a:endParaRPr lang="en-US" dirty="0" smtClean="0"/>
          </a:p>
          <a:p>
            <a:r>
              <a:rPr lang="en-US" dirty="0" smtClean="0"/>
              <a:t>Let your local and state policymakers and Members of Congress know how important Medicaid is to you and your family members.</a:t>
            </a:r>
          </a:p>
          <a:p>
            <a:r>
              <a:rPr lang="en-US" dirty="0" smtClean="0"/>
              <a:t>Write a personal story</a:t>
            </a:r>
            <a:r>
              <a:rPr lang="en-US" dirty="0"/>
              <a:t> </a:t>
            </a:r>
            <a:r>
              <a:rPr lang="en-US" dirty="0" smtClean="0"/>
              <a:t>about how this affects you and email it to me at </a:t>
            </a:r>
            <a:r>
              <a:rPr lang="en-US" dirty="0" smtClean="0">
                <a:hlinkClick r:id="rId2"/>
              </a:rPr>
              <a:t>susan@ndsccenter.org</a:t>
            </a:r>
            <a:r>
              <a:rPr lang="en-US" dirty="0" smtClean="0"/>
              <a:t> </a:t>
            </a:r>
            <a:endParaRPr lang="en-US" dirty="0" smtClean="0"/>
          </a:p>
          <a:p>
            <a:r>
              <a:rPr lang="en-US" dirty="0" smtClean="0"/>
              <a:t>Educate them about the impact block granting and per capita caps would have on you.</a:t>
            </a:r>
          </a:p>
        </p:txBody>
      </p:sp>
      <p:sp>
        <p:nvSpPr>
          <p:cNvPr id="2" name="Title 1"/>
          <p:cNvSpPr>
            <a:spLocks noGrp="1"/>
          </p:cNvSpPr>
          <p:nvPr>
            <p:ph type="title"/>
          </p:nvPr>
        </p:nvSpPr>
        <p:spPr/>
        <p:txBody>
          <a:bodyPr/>
          <a:lstStyle/>
          <a:p>
            <a:r>
              <a:rPr lang="en-US" dirty="0" smtClean="0"/>
              <a:t>Medicaid: What You Can Do</a:t>
            </a:r>
            <a:endParaRPr lang="en-US" dirty="0"/>
          </a:p>
        </p:txBody>
      </p:sp>
    </p:spTree>
    <p:extLst>
      <p:ext uri="{BB962C8B-B14F-4D97-AF65-F5344CB8AC3E}">
        <p14:creationId xmlns:p14="http://schemas.microsoft.com/office/powerpoint/2010/main" val="1810732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49" y="1473201"/>
            <a:ext cx="7959873" cy="3910650"/>
          </a:xfrm>
        </p:spPr>
        <p:txBody>
          <a:bodyPr>
            <a:normAutofit fontScale="85000" lnSpcReduction="10000"/>
          </a:bodyPr>
          <a:lstStyle/>
          <a:p>
            <a:r>
              <a:rPr lang="en-US" dirty="0" smtClean="0"/>
              <a:t>Endrew F. Supreme Court case </a:t>
            </a:r>
            <a:r>
              <a:rPr lang="en-US" dirty="0"/>
              <a:t>about FAPE </a:t>
            </a:r>
            <a:r>
              <a:rPr lang="en-US" dirty="0">
                <a:hlinkClick r:id="rId2"/>
              </a:rPr>
              <a:t>http://www.scotusblog.com/case-files/cases/endrew-f-v-douglas-county-school-</a:t>
            </a:r>
            <a:r>
              <a:rPr lang="en-US" dirty="0" smtClean="0">
                <a:hlinkClick r:id="rId2"/>
              </a:rPr>
              <a:t>district</a:t>
            </a:r>
            <a:r>
              <a:rPr lang="en-US" dirty="0" smtClean="0"/>
              <a:t> (</a:t>
            </a:r>
            <a:r>
              <a:rPr lang="en-US" i="1" dirty="0" smtClean="0"/>
              <a:t>amicus briefs)</a:t>
            </a:r>
          </a:p>
          <a:p>
            <a:r>
              <a:rPr lang="en-US" dirty="0"/>
              <a:t>Roundtable on inclusive education requested by NDSC and sponsored by National Center for Educational Outcomes</a:t>
            </a:r>
          </a:p>
          <a:p>
            <a:r>
              <a:rPr lang="en-US" dirty="0" smtClean="0"/>
              <a:t>UDL implementation website and credentials/certification </a:t>
            </a:r>
            <a:r>
              <a:rPr lang="en-US" dirty="0"/>
              <a:t>project </a:t>
            </a:r>
            <a:endParaRPr lang="en-US" dirty="0" smtClean="0"/>
          </a:p>
          <a:p>
            <a:pPr lvl="1"/>
            <a:r>
              <a:rPr lang="en-US" dirty="0" smtClean="0"/>
              <a:t>General UDL info</a:t>
            </a:r>
            <a:r>
              <a:rPr lang="en-US" dirty="0"/>
              <a:t> </a:t>
            </a:r>
            <a:r>
              <a:rPr lang="en-US" dirty="0" smtClean="0">
                <a:hlinkClick r:id="rId3"/>
              </a:rPr>
              <a:t>http</a:t>
            </a:r>
            <a:r>
              <a:rPr lang="en-US" dirty="0">
                <a:hlinkClick r:id="rId3"/>
              </a:rPr>
              <a:t>://www.udlcenter.org</a:t>
            </a:r>
            <a:r>
              <a:rPr lang="en-US" dirty="0" smtClean="0">
                <a:hlinkClick r:id="rId3"/>
              </a:rPr>
              <a:t>/</a:t>
            </a:r>
            <a:r>
              <a:rPr lang="en-US" dirty="0" smtClean="0"/>
              <a:t> </a:t>
            </a:r>
          </a:p>
          <a:p>
            <a:pPr lvl="1"/>
            <a:r>
              <a:rPr lang="en-US" dirty="0"/>
              <a:t>Sign up for information on the project at </a:t>
            </a:r>
            <a:r>
              <a:rPr lang="en-US" dirty="0">
                <a:hlinkClick r:id="rId4"/>
              </a:rPr>
              <a:t>http://bit.ly/2hWZIbM</a:t>
            </a:r>
            <a:r>
              <a:rPr lang="en-US" dirty="0"/>
              <a:t> </a:t>
            </a:r>
            <a:endParaRPr lang="en-US" dirty="0" smtClean="0"/>
          </a:p>
          <a:p>
            <a:r>
              <a:rPr lang="en-US" dirty="0" smtClean="0"/>
              <a:t>Intelligent Lives film by Dan </a:t>
            </a:r>
            <a:r>
              <a:rPr lang="en-US" dirty="0" err="1" smtClean="0"/>
              <a:t>Habib</a:t>
            </a:r>
            <a:r>
              <a:rPr lang="en-US" dirty="0" smtClean="0"/>
              <a:t>--an NDSC partnership   </a:t>
            </a:r>
          </a:p>
          <a:p>
            <a:pPr marL="0" indent="0">
              <a:buNone/>
            </a:pPr>
            <a:r>
              <a:rPr lang="en-US" dirty="0" smtClean="0"/>
              <a:t>     </a:t>
            </a:r>
            <a:r>
              <a:rPr lang="en-US" dirty="0" smtClean="0">
                <a:hlinkClick r:id="rId5"/>
              </a:rPr>
              <a:t>https</a:t>
            </a:r>
            <a:r>
              <a:rPr lang="en-US" dirty="0">
                <a:hlinkClick r:id="rId5"/>
              </a:rPr>
              <a:t>://iod.unh.edu/projects/intelligent-</a:t>
            </a:r>
            <a:r>
              <a:rPr lang="en-US" dirty="0" smtClean="0">
                <a:hlinkClick r:id="rId5"/>
              </a:rPr>
              <a:t>lives</a:t>
            </a:r>
            <a:endParaRPr lang="en-US" dirty="0" smtClean="0"/>
          </a:p>
          <a:p>
            <a:pPr marL="0" indent="0">
              <a:buNone/>
            </a:pPr>
            <a:endParaRPr lang="en-US" dirty="0"/>
          </a:p>
        </p:txBody>
      </p:sp>
      <p:sp>
        <p:nvSpPr>
          <p:cNvPr id="4" name="Title 3"/>
          <p:cNvSpPr>
            <a:spLocks noGrp="1"/>
          </p:cNvSpPr>
          <p:nvPr>
            <p:ph type="title"/>
          </p:nvPr>
        </p:nvSpPr>
        <p:spPr>
          <a:xfrm>
            <a:off x="457200" y="330200"/>
            <a:ext cx="8229600" cy="1143000"/>
          </a:xfrm>
        </p:spPr>
        <p:txBody>
          <a:bodyPr>
            <a:normAutofit/>
          </a:bodyPr>
          <a:lstStyle/>
          <a:p>
            <a:r>
              <a:rPr lang="en-US" dirty="0" smtClean="0"/>
              <a:t>Education Progress</a:t>
            </a:r>
            <a:endParaRPr lang="en-US" dirty="0"/>
          </a:p>
        </p:txBody>
      </p:sp>
    </p:spTree>
    <p:extLst>
      <p:ext uri="{BB962C8B-B14F-4D97-AF65-F5344CB8AC3E}">
        <p14:creationId xmlns:p14="http://schemas.microsoft.com/office/powerpoint/2010/main" val="3663472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58346" y="1234546"/>
            <a:ext cx="7494342" cy="4224846"/>
          </a:xfrm>
        </p:spPr>
        <p:txBody>
          <a:bodyPr>
            <a:normAutofit fontScale="92500" lnSpcReduction="20000"/>
          </a:bodyPr>
          <a:lstStyle/>
          <a:p>
            <a:r>
              <a:rPr lang="en-US" dirty="0" smtClean="0"/>
              <a:t>Concerns about Secretary of Education nominee support for IDEA.</a:t>
            </a:r>
          </a:p>
          <a:p>
            <a:r>
              <a:rPr lang="en-US" dirty="0" smtClean="0"/>
              <a:t>FUNDING (cuts, vouchers, block granting)</a:t>
            </a:r>
          </a:p>
          <a:p>
            <a:r>
              <a:rPr lang="en-US" dirty="0" smtClean="0"/>
              <a:t>Implementation risks</a:t>
            </a:r>
          </a:p>
          <a:p>
            <a:pPr lvl="1"/>
            <a:r>
              <a:rPr lang="en-US" dirty="0" smtClean="0"/>
              <a:t>Cuts to Office of Civil Rights- discrimination claims, restraint and seclusion</a:t>
            </a:r>
          </a:p>
          <a:p>
            <a:pPr lvl="1"/>
            <a:r>
              <a:rPr lang="en-US" dirty="0" smtClean="0"/>
              <a:t>Federal regulations, guidance, monitoring, enforcement</a:t>
            </a:r>
          </a:p>
          <a:p>
            <a:r>
              <a:rPr lang="en-US" dirty="0" smtClean="0"/>
              <a:t>Reauthorization risks weakening or elimination of:</a:t>
            </a:r>
          </a:p>
          <a:p>
            <a:pPr lvl="1"/>
            <a:r>
              <a:rPr lang="en-US" dirty="0" smtClean="0"/>
              <a:t>Procedural </a:t>
            </a:r>
            <a:r>
              <a:rPr lang="en-US" dirty="0"/>
              <a:t>Safeguards</a:t>
            </a:r>
          </a:p>
          <a:p>
            <a:pPr lvl="1"/>
            <a:r>
              <a:rPr lang="en-US" dirty="0"/>
              <a:t>IEP requirements and supports/services</a:t>
            </a:r>
          </a:p>
          <a:p>
            <a:pPr lvl="1"/>
            <a:r>
              <a:rPr lang="en-US" dirty="0"/>
              <a:t>Discipline protections</a:t>
            </a:r>
          </a:p>
          <a:p>
            <a:pPr lvl="1"/>
            <a:r>
              <a:rPr lang="en-US" dirty="0" smtClean="0"/>
              <a:t>FAPE</a:t>
            </a:r>
          </a:p>
          <a:p>
            <a:pPr lvl="1"/>
            <a:r>
              <a:rPr lang="en-US" dirty="0" smtClean="0"/>
              <a:t>LRE</a:t>
            </a:r>
            <a:endParaRPr lang="en-US" dirty="0"/>
          </a:p>
          <a:p>
            <a:endParaRPr lang="en-US" dirty="0" smtClean="0"/>
          </a:p>
        </p:txBody>
      </p:sp>
      <p:sp>
        <p:nvSpPr>
          <p:cNvPr id="4" name="Title 3"/>
          <p:cNvSpPr>
            <a:spLocks noGrp="1"/>
          </p:cNvSpPr>
          <p:nvPr>
            <p:ph type="title"/>
          </p:nvPr>
        </p:nvSpPr>
        <p:spPr>
          <a:xfrm>
            <a:off x="508000" y="91546"/>
            <a:ext cx="8229600" cy="1143000"/>
          </a:xfrm>
        </p:spPr>
        <p:txBody>
          <a:bodyPr>
            <a:normAutofit/>
          </a:bodyPr>
          <a:lstStyle/>
          <a:p>
            <a:r>
              <a:rPr lang="en-US" dirty="0" smtClean="0"/>
              <a:t>IDEA: What is at risk?</a:t>
            </a:r>
            <a:endParaRPr lang="en-US" dirty="0"/>
          </a:p>
        </p:txBody>
      </p:sp>
      <p:pic>
        <p:nvPicPr>
          <p:cNvPr id="12" name="Content Placeholder 3" descr="scissor.png"/>
          <p:cNvPicPr>
            <a:picLocks noChangeAspect="1"/>
          </p:cNvPicPr>
          <p:nvPr/>
        </p:nvPicPr>
        <p:blipFill>
          <a:blip r:embed="rId2" cstate="print">
            <a:extLst>
              <a:ext uri="{28A0092B-C50C-407E-A947-70E740481C1C}">
                <a14:useLocalDpi xmlns:a14="http://schemas.microsoft.com/office/drawing/2010/main"/>
              </a:ext>
            </a:extLst>
          </a:blip>
          <a:srcRect l="-40915" r="-40915"/>
          <a:stretch>
            <a:fillRect/>
          </a:stretch>
        </p:blipFill>
        <p:spPr>
          <a:xfrm>
            <a:off x="5306938" y="3914458"/>
            <a:ext cx="3837062" cy="1630238"/>
          </a:xfrm>
          <a:prstGeom prst="rect">
            <a:avLst/>
          </a:prstGeom>
        </p:spPr>
      </p:pic>
    </p:spTree>
    <p:extLst>
      <p:ext uri="{BB962C8B-B14F-4D97-AF65-F5344CB8AC3E}">
        <p14:creationId xmlns:p14="http://schemas.microsoft.com/office/powerpoint/2010/main" val="2981611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381" y="1311458"/>
            <a:ext cx="7968419" cy="3992666"/>
          </a:xfrm>
        </p:spPr>
        <p:txBody>
          <a:bodyPr>
            <a:normAutofit lnSpcReduction="10000"/>
          </a:bodyPr>
          <a:lstStyle/>
          <a:p>
            <a:r>
              <a:rPr lang="en-US" dirty="0" smtClean="0"/>
              <a:t>Work on implementation issues in your state</a:t>
            </a:r>
          </a:p>
          <a:p>
            <a:r>
              <a:rPr lang="en-US" dirty="0" smtClean="0"/>
              <a:t>Discourage Congress from reauthorizing IDEA </a:t>
            </a:r>
          </a:p>
          <a:p>
            <a:r>
              <a:rPr lang="en-US" dirty="0" smtClean="0"/>
              <a:t>Fight for education funding</a:t>
            </a:r>
          </a:p>
          <a:p>
            <a:r>
              <a:rPr lang="en-US" dirty="0" smtClean="0"/>
              <a:t>Let your local and state policy makers and Members of Congress know how important IDEA is to you</a:t>
            </a:r>
          </a:p>
          <a:p>
            <a:r>
              <a:rPr lang="en-US" dirty="0" smtClean="0"/>
              <a:t>Ask your Senators to delay </a:t>
            </a:r>
            <a:r>
              <a:rPr lang="en-US" dirty="0" err="1" smtClean="0"/>
              <a:t>DeVos</a:t>
            </a:r>
            <a:r>
              <a:rPr lang="en-US" dirty="0" smtClean="0"/>
              <a:t> confirmation vote past 1/31 if necessary-until all questions are answered</a:t>
            </a:r>
          </a:p>
          <a:p>
            <a:pPr lvl="1"/>
            <a:r>
              <a:rPr lang="en-US" dirty="0"/>
              <a:t>NDSC statement </a:t>
            </a:r>
            <a:r>
              <a:rPr lang="en-US" dirty="0">
                <a:hlinkClick r:id="rId2"/>
              </a:rPr>
              <a:t>http://bit.ly/</a:t>
            </a:r>
            <a:r>
              <a:rPr lang="en-US" dirty="0" smtClean="0">
                <a:hlinkClick r:id="rId2"/>
              </a:rPr>
              <a:t>2j58qUk</a:t>
            </a:r>
            <a:r>
              <a:rPr lang="en-US" dirty="0" smtClean="0"/>
              <a:t> </a:t>
            </a:r>
          </a:p>
          <a:p>
            <a:pPr lvl="1"/>
            <a:r>
              <a:rPr lang="en-US" dirty="0" smtClean="0"/>
              <a:t>NDSC action alert </a:t>
            </a:r>
            <a:r>
              <a:rPr lang="en-US" dirty="0">
                <a:hlinkClick r:id="rId3"/>
              </a:rPr>
              <a:t>http://</a:t>
            </a:r>
            <a:r>
              <a:rPr lang="en-US" dirty="0" smtClean="0">
                <a:hlinkClick r:id="rId3"/>
              </a:rPr>
              <a:t>bit.ly/2koclR7</a:t>
            </a:r>
            <a:r>
              <a:rPr lang="en-US" dirty="0" smtClean="0"/>
              <a:t> </a:t>
            </a:r>
            <a:endParaRPr lang="en-US" dirty="0"/>
          </a:p>
        </p:txBody>
      </p:sp>
      <p:sp>
        <p:nvSpPr>
          <p:cNvPr id="2" name="Title 1"/>
          <p:cNvSpPr>
            <a:spLocks noGrp="1"/>
          </p:cNvSpPr>
          <p:nvPr>
            <p:ph type="title"/>
          </p:nvPr>
        </p:nvSpPr>
        <p:spPr>
          <a:xfrm>
            <a:off x="457200" y="168458"/>
            <a:ext cx="8229600" cy="1143000"/>
          </a:xfrm>
        </p:spPr>
        <p:txBody>
          <a:bodyPr/>
          <a:lstStyle/>
          <a:p>
            <a:r>
              <a:rPr lang="en-US" dirty="0" smtClean="0"/>
              <a:t>IDEA: What You Can </a:t>
            </a:r>
            <a:r>
              <a:rPr lang="en-US" dirty="0"/>
              <a:t>D</a:t>
            </a:r>
            <a:r>
              <a:rPr lang="en-US" dirty="0" smtClean="0"/>
              <a:t>o</a:t>
            </a:r>
            <a:endParaRPr lang="en-US" dirty="0"/>
          </a:p>
        </p:txBody>
      </p:sp>
    </p:spTree>
    <p:extLst>
      <p:ext uri="{BB962C8B-B14F-4D97-AF65-F5344CB8AC3E}">
        <p14:creationId xmlns:p14="http://schemas.microsoft.com/office/powerpoint/2010/main" val="2218779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566" y="919771"/>
            <a:ext cx="7886700" cy="4070973"/>
          </a:xfrm>
        </p:spPr>
        <p:txBody>
          <a:bodyPr>
            <a:normAutofit/>
          </a:bodyPr>
          <a:lstStyle/>
          <a:p>
            <a:pPr marL="0" indent="0">
              <a:buNone/>
            </a:pPr>
            <a:r>
              <a:rPr lang="en-US" dirty="0" smtClean="0">
                <a:effectLst>
                  <a:outerShdw blurRad="38100" dist="38100" dir="2700000" algn="tl">
                    <a:srgbClr val="000000">
                      <a:alpha val="43137"/>
                    </a:srgbClr>
                  </a:outerShdw>
                </a:effectLst>
              </a:rPr>
              <a:t>Welcome and Logistics</a:t>
            </a:r>
          </a:p>
          <a:p>
            <a:pPr lvl="1"/>
            <a:r>
              <a:rPr lang="en-US" dirty="0" smtClean="0"/>
              <a:t>Tamara Pursley, NDSC Communications Director</a:t>
            </a:r>
          </a:p>
          <a:p>
            <a:pPr marL="0" indent="0">
              <a:buNone/>
            </a:pPr>
            <a:endParaRPr lang="en-US" dirty="0" smtClean="0"/>
          </a:p>
          <a:p>
            <a:pPr marL="0" indent="0">
              <a:buNone/>
            </a:pPr>
            <a:r>
              <a:rPr lang="en-US" dirty="0" smtClean="0">
                <a:effectLst>
                  <a:outerShdw blurRad="38100" dist="38100" dir="2700000" algn="tl">
                    <a:srgbClr val="000000">
                      <a:alpha val="43137"/>
                    </a:srgbClr>
                  </a:outerShdw>
                </a:effectLst>
              </a:rPr>
              <a:t>Today’s Presenters:</a:t>
            </a:r>
          </a:p>
          <a:p>
            <a:pPr lvl="1"/>
            <a:r>
              <a:rPr lang="en-US" dirty="0" smtClean="0"/>
              <a:t>Susan Goodman, NDSC Governmental Affairs Director</a:t>
            </a:r>
          </a:p>
          <a:p>
            <a:pPr lvl="1"/>
            <a:r>
              <a:rPr lang="en-US" dirty="0"/>
              <a:t>Madeleine Will, Collaboration to Promote Self Determination</a:t>
            </a:r>
          </a:p>
          <a:p>
            <a:pPr lvl="1"/>
            <a:r>
              <a:rPr lang="en-US" dirty="0" smtClean="0"/>
              <a:t>Ricki </a:t>
            </a:r>
            <a:r>
              <a:rPr lang="en-US" dirty="0" smtClean="0"/>
              <a:t>Sabia, NDSC Senior Education Policy Advisor</a:t>
            </a:r>
          </a:p>
          <a:p>
            <a:pPr lvl="1"/>
            <a:r>
              <a:rPr lang="en-US" dirty="0" smtClean="0"/>
              <a:t>Stephanie Smith Lee, NDSC Senior Policy </a:t>
            </a:r>
            <a:r>
              <a:rPr lang="en-US" dirty="0" smtClean="0"/>
              <a:t>Advisor</a:t>
            </a:r>
            <a:endParaRPr lang="en-US" dirty="0" smtClean="0"/>
          </a:p>
        </p:txBody>
      </p:sp>
    </p:spTree>
    <p:extLst>
      <p:ext uri="{BB962C8B-B14F-4D97-AF65-F5344CB8AC3E}">
        <p14:creationId xmlns:p14="http://schemas.microsoft.com/office/powerpoint/2010/main" val="3977863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38265" y="1576818"/>
            <a:ext cx="8110079" cy="4012132"/>
          </a:xfrm>
        </p:spPr>
        <p:txBody>
          <a:bodyPr>
            <a:normAutofit fontScale="77500" lnSpcReduction="20000"/>
          </a:bodyPr>
          <a:lstStyle/>
          <a:p>
            <a:pPr marL="0" indent="0">
              <a:buNone/>
            </a:pPr>
            <a:r>
              <a:rPr lang="en-US" dirty="0" smtClean="0"/>
              <a:t>Improved </a:t>
            </a:r>
            <a:r>
              <a:rPr lang="en-US" dirty="0"/>
              <a:t>requirements for students who take alternate </a:t>
            </a:r>
            <a:r>
              <a:rPr lang="en-US" dirty="0" smtClean="0"/>
              <a:t>assessments:</a:t>
            </a:r>
            <a:endParaRPr lang="en-US" dirty="0"/>
          </a:p>
          <a:p>
            <a:r>
              <a:rPr lang="en-US" dirty="0"/>
              <a:t>Emphasis on </a:t>
            </a:r>
            <a:r>
              <a:rPr lang="en-US" u="sng" dirty="0"/>
              <a:t>enrolled grade </a:t>
            </a:r>
            <a:r>
              <a:rPr lang="en-US" dirty="0"/>
              <a:t>content</a:t>
            </a:r>
          </a:p>
          <a:p>
            <a:r>
              <a:rPr lang="en-US" u="sng" dirty="0"/>
              <a:t>Progress in</a:t>
            </a:r>
            <a:r>
              <a:rPr lang="en-US" dirty="0"/>
              <a:t>, not merely access to, general education curriculum</a:t>
            </a:r>
          </a:p>
          <a:p>
            <a:r>
              <a:rPr lang="en-US" dirty="0"/>
              <a:t>Proficiency = pursuit of postsecondary education or competitively paid, integrated employment</a:t>
            </a:r>
          </a:p>
          <a:p>
            <a:r>
              <a:rPr lang="en-US" dirty="0"/>
              <a:t>Opportunity for </a:t>
            </a:r>
            <a:r>
              <a:rPr lang="en-US" u="sng" dirty="0"/>
              <a:t>every</a:t>
            </a:r>
            <a:r>
              <a:rPr lang="en-US" dirty="0"/>
              <a:t> student to earn a regular diploma-also new alternate diploma provisions</a:t>
            </a:r>
          </a:p>
          <a:p>
            <a:r>
              <a:rPr lang="en-US" dirty="0"/>
              <a:t>Development and use of accommodations to increase participation in general assessment</a:t>
            </a:r>
          </a:p>
          <a:p>
            <a:r>
              <a:rPr lang="en-US" dirty="0"/>
              <a:t>Universal Design for Learning (UDL) </a:t>
            </a:r>
            <a:endParaRPr lang="en-US" dirty="0" smtClean="0"/>
          </a:p>
          <a:p>
            <a:pPr marL="0" indent="0">
              <a:buNone/>
            </a:pPr>
            <a:endParaRPr lang="en-US" dirty="0" smtClean="0"/>
          </a:p>
          <a:p>
            <a:pPr marL="0" indent="0">
              <a:buNone/>
            </a:pPr>
            <a:r>
              <a:rPr lang="en-US" dirty="0" smtClean="0"/>
              <a:t>More </a:t>
            </a:r>
            <a:r>
              <a:rPr lang="en-US" dirty="0"/>
              <a:t>info at </a:t>
            </a:r>
            <a:r>
              <a:rPr lang="en-US" u="sng" dirty="0">
                <a:hlinkClick r:id="rId2"/>
              </a:rPr>
              <a:t>http://bit.ly/1nVgGt1</a:t>
            </a:r>
            <a:r>
              <a:rPr lang="en-US" dirty="0"/>
              <a:t> which links to our ESSA Summary and IEP FAQ doc</a:t>
            </a:r>
            <a:endParaRPr lang="en-US" dirty="0" smtClean="0"/>
          </a:p>
        </p:txBody>
      </p:sp>
      <p:sp>
        <p:nvSpPr>
          <p:cNvPr id="2" name="Title 1"/>
          <p:cNvSpPr>
            <a:spLocks noGrp="1"/>
          </p:cNvSpPr>
          <p:nvPr>
            <p:ph type="title"/>
          </p:nvPr>
        </p:nvSpPr>
        <p:spPr>
          <a:xfrm>
            <a:off x="469900" y="253917"/>
            <a:ext cx="8507338" cy="1143000"/>
          </a:xfrm>
        </p:spPr>
        <p:txBody>
          <a:bodyPr>
            <a:noAutofit/>
          </a:bodyPr>
          <a:lstStyle/>
          <a:p>
            <a:r>
              <a:rPr lang="en-US" sz="3200" dirty="0" smtClean="0"/>
              <a:t>Every Student Succeeds Act (ESSA): Encouraging Developments Due to NDSC Leadership</a:t>
            </a:r>
            <a:endParaRPr lang="en-US" sz="3200" dirty="0"/>
          </a:p>
        </p:txBody>
      </p:sp>
    </p:spTree>
    <p:extLst>
      <p:ext uri="{BB962C8B-B14F-4D97-AF65-F5344CB8AC3E}">
        <p14:creationId xmlns:p14="http://schemas.microsoft.com/office/powerpoint/2010/main" val="719258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3314" y="1640206"/>
            <a:ext cx="7546931" cy="3394553"/>
          </a:xfrm>
        </p:spPr>
        <p:txBody>
          <a:bodyPr>
            <a:normAutofit fontScale="92500" lnSpcReduction="10000"/>
          </a:bodyPr>
          <a:lstStyle/>
          <a:p>
            <a:r>
              <a:rPr lang="en-US" dirty="0" smtClean="0"/>
              <a:t>Critical </a:t>
            </a:r>
            <a:r>
              <a:rPr lang="en-US" dirty="0"/>
              <a:t>accountability decisions </a:t>
            </a:r>
            <a:r>
              <a:rPr lang="en-US" dirty="0" smtClean="0"/>
              <a:t>are left </a:t>
            </a:r>
            <a:r>
              <a:rPr lang="en-US" dirty="0"/>
              <a:t>to state </a:t>
            </a:r>
            <a:r>
              <a:rPr lang="en-US" dirty="0" smtClean="0"/>
              <a:t>discretion with limited </a:t>
            </a:r>
            <a:r>
              <a:rPr lang="en-US" dirty="0"/>
              <a:t>federal oversight </a:t>
            </a:r>
            <a:endParaRPr lang="en-US" dirty="0" smtClean="0"/>
          </a:p>
          <a:p>
            <a:r>
              <a:rPr lang="en-US" dirty="0" smtClean="0"/>
              <a:t>Delay of accountability regulations and state plan implementation due to </a:t>
            </a:r>
            <a:r>
              <a:rPr lang="en-US" dirty="0"/>
              <a:t>Executive Order </a:t>
            </a:r>
            <a:r>
              <a:rPr lang="en-US" dirty="0">
                <a:hlinkClick r:id="rId2"/>
              </a:rPr>
              <a:t>http://bit.ly/</a:t>
            </a:r>
            <a:r>
              <a:rPr lang="en-US" dirty="0" smtClean="0">
                <a:hlinkClick r:id="rId2"/>
              </a:rPr>
              <a:t>2iSfIQ0</a:t>
            </a:r>
            <a:r>
              <a:rPr lang="en-US" dirty="0" smtClean="0"/>
              <a:t> </a:t>
            </a:r>
          </a:p>
          <a:p>
            <a:r>
              <a:rPr lang="en-US" dirty="0" smtClean="0"/>
              <a:t>Peer review of state implementation plans and assessments by US Department of Ed could be delayed and less robust than needed</a:t>
            </a:r>
          </a:p>
          <a:p>
            <a:r>
              <a:rPr lang="en-US" dirty="0" smtClean="0"/>
              <a:t>ESSA regulations could be repealed by Congress </a:t>
            </a:r>
            <a:endParaRPr lang="en-US" dirty="0"/>
          </a:p>
          <a:p>
            <a:endParaRPr lang="en-US" dirty="0"/>
          </a:p>
        </p:txBody>
      </p:sp>
      <p:sp>
        <p:nvSpPr>
          <p:cNvPr id="2" name="Title 1"/>
          <p:cNvSpPr>
            <a:spLocks noGrp="1"/>
          </p:cNvSpPr>
          <p:nvPr>
            <p:ph type="title"/>
          </p:nvPr>
        </p:nvSpPr>
        <p:spPr>
          <a:xfrm>
            <a:off x="457199" y="382103"/>
            <a:ext cx="8229600" cy="1143000"/>
          </a:xfrm>
        </p:spPr>
        <p:txBody>
          <a:bodyPr>
            <a:normAutofit fontScale="90000"/>
          </a:bodyPr>
          <a:lstStyle/>
          <a:p>
            <a:r>
              <a:rPr lang="en-US" dirty="0" smtClean="0"/>
              <a:t>ESSA Implementation: What is at Risk?</a:t>
            </a:r>
            <a:endParaRPr lang="en-US" dirty="0"/>
          </a:p>
        </p:txBody>
      </p:sp>
    </p:spTree>
    <p:extLst>
      <p:ext uri="{BB962C8B-B14F-4D97-AF65-F5344CB8AC3E}">
        <p14:creationId xmlns:p14="http://schemas.microsoft.com/office/powerpoint/2010/main" val="3522965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1807" y="1535292"/>
            <a:ext cx="8319330" cy="3754556"/>
          </a:xfrm>
        </p:spPr>
        <p:txBody>
          <a:bodyPr>
            <a:normAutofit fontScale="92500" lnSpcReduction="10000"/>
          </a:bodyPr>
          <a:lstStyle/>
          <a:p>
            <a:r>
              <a:rPr lang="en-US" dirty="0" smtClean="0"/>
              <a:t>Look up your state’s stakeholder activities at </a:t>
            </a:r>
            <a:r>
              <a:rPr lang="en-US" dirty="0" smtClean="0">
                <a:hlinkClick r:id="rId2"/>
              </a:rPr>
              <a:t>http://bit.ly/25cMbyZ</a:t>
            </a:r>
            <a:r>
              <a:rPr lang="en-US" dirty="0" smtClean="0"/>
              <a:t> </a:t>
            </a:r>
          </a:p>
          <a:p>
            <a:r>
              <a:rPr lang="en-US" dirty="0" smtClean="0"/>
              <a:t>Cut and paste sample NDSC  comments and email to state department of education </a:t>
            </a:r>
            <a:r>
              <a:rPr lang="en-US" dirty="0">
                <a:hlinkClick r:id="rId3"/>
              </a:rPr>
              <a:t>http://</a:t>
            </a:r>
            <a:r>
              <a:rPr lang="en-US" dirty="0" smtClean="0">
                <a:hlinkClick r:id="rId3"/>
              </a:rPr>
              <a:t>bit.ly/2csmmXr</a:t>
            </a:r>
            <a:r>
              <a:rPr lang="en-US" dirty="0" smtClean="0"/>
              <a:t> </a:t>
            </a:r>
            <a:endParaRPr lang="en-US" dirty="0" smtClean="0"/>
          </a:p>
          <a:p>
            <a:r>
              <a:rPr lang="en-US" dirty="0" smtClean="0"/>
              <a:t>Review NDSC-NDSS-DSAIA webinar on ESSA state advocacy </a:t>
            </a:r>
            <a:r>
              <a:rPr lang="en-US" dirty="0" smtClean="0">
                <a:hlinkClick r:id="rId4"/>
              </a:rPr>
              <a:t>http</a:t>
            </a:r>
            <a:r>
              <a:rPr lang="en-US" dirty="0">
                <a:hlinkClick r:id="rId4"/>
              </a:rPr>
              <a:t>://www.ndsccenter.org/political-advocacy</a:t>
            </a:r>
            <a:r>
              <a:rPr lang="en-US" dirty="0" smtClean="0">
                <a:hlinkClick r:id="rId4"/>
              </a:rPr>
              <a:t>/</a:t>
            </a:r>
            <a:r>
              <a:rPr lang="en-US" dirty="0" smtClean="0"/>
              <a:t> (click on webinar archives</a:t>
            </a:r>
            <a:r>
              <a:rPr lang="en-US" dirty="0" smtClean="0"/>
              <a:t>)</a:t>
            </a:r>
          </a:p>
          <a:p>
            <a:pPr lvl="1"/>
            <a:r>
              <a:rPr lang="en-US" dirty="0"/>
              <a:t>Sign up for </a:t>
            </a:r>
            <a:r>
              <a:rPr lang="en-US" dirty="0" smtClean="0"/>
              <a:t>Part III webinar </a:t>
            </a:r>
            <a:r>
              <a:rPr lang="en-US" dirty="0"/>
              <a:t>on 1/26 </a:t>
            </a:r>
            <a:r>
              <a:rPr lang="en-US" u="sng" dirty="0">
                <a:hlinkClick r:id="rId5"/>
              </a:rPr>
              <a:t>http://www.dsaia.org/trainings</a:t>
            </a:r>
            <a:endParaRPr lang="en-US" dirty="0" smtClean="0"/>
          </a:p>
          <a:p>
            <a:r>
              <a:rPr lang="en-US" dirty="0" smtClean="0"/>
              <a:t>Join with other advocacy groups in your state</a:t>
            </a:r>
          </a:p>
          <a:p>
            <a:r>
              <a:rPr lang="en-US" dirty="0" smtClean="0"/>
              <a:t>Respond to action alerts to retain ESSA regulations</a:t>
            </a:r>
            <a:endParaRPr lang="en-US" dirty="0"/>
          </a:p>
        </p:txBody>
      </p:sp>
      <p:sp>
        <p:nvSpPr>
          <p:cNvPr id="2" name="Title 1"/>
          <p:cNvSpPr>
            <a:spLocks noGrp="1"/>
          </p:cNvSpPr>
          <p:nvPr>
            <p:ph type="title"/>
          </p:nvPr>
        </p:nvSpPr>
        <p:spPr>
          <a:xfrm>
            <a:off x="401807" y="358843"/>
            <a:ext cx="7618266" cy="836315"/>
          </a:xfrm>
        </p:spPr>
        <p:txBody>
          <a:bodyPr/>
          <a:lstStyle/>
          <a:p>
            <a:r>
              <a:rPr lang="en-US" dirty="0" smtClean="0"/>
              <a:t>ESSA: What Can You Do?</a:t>
            </a:r>
            <a:endParaRPr lang="en-US" dirty="0"/>
          </a:p>
        </p:txBody>
      </p:sp>
      <p:pic>
        <p:nvPicPr>
          <p:cNvPr id="6" name="Content Placeholder 3" descr="public comment.jpeg"/>
          <p:cNvPicPr>
            <a:picLocks noChangeAspect="1"/>
          </p:cNvPicPr>
          <p:nvPr/>
        </p:nvPicPr>
        <p:blipFill>
          <a:blip r:embed="rId6">
            <a:extLst>
              <a:ext uri="{28A0092B-C50C-407E-A947-70E740481C1C}">
                <a14:useLocalDpi xmlns:a14="http://schemas.microsoft.com/office/drawing/2010/main" val="0"/>
              </a:ext>
            </a:extLst>
          </a:blip>
          <a:srcRect t="13289" b="13289"/>
          <a:stretch>
            <a:fillRect/>
          </a:stretch>
        </p:blipFill>
        <p:spPr>
          <a:xfrm>
            <a:off x="6641978" y="274638"/>
            <a:ext cx="1826904" cy="1004727"/>
          </a:xfrm>
          <a:prstGeom prst="rect">
            <a:avLst/>
          </a:prstGeom>
        </p:spPr>
      </p:pic>
    </p:spTree>
    <p:extLst>
      <p:ext uri="{BB962C8B-B14F-4D97-AF65-F5344CB8AC3E}">
        <p14:creationId xmlns:p14="http://schemas.microsoft.com/office/powerpoint/2010/main" val="3592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Self-advocates and families key to new inclusive postsecondary education opportunities (PSE) for students with intellectual disabilities (ID)</a:t>
            </a:r>
          </a:p>
          <a:p>
            <a:r>
              <a:rPr lang="en-US" dirty="0" smtClean="0"/>
              <a:t>Now 246 programs (see </a:t>
            </a:r>
            <a:r>
              <a:rPr lang="en-US" dirty="0" smtClean="0">
                <a:hlinkClick r:id="rId2"/>
              </a:rPr>
              <a:t>www.Thinkcollege.net</a:t>
            </a:r>
            <a:r>
              <a:rPr lang="en-US" dirty="0" smtClean="0"/>
              <a:t>) at 2 &amp; 4 year IHEs, some with residential living</a:t>
            </a:r>
          </a:p>
          <a:p>
            <a:r>
              <a:rPr lang="en-US" dirty="0">
                <a:latin typeface="Calibri" charset="0"/>
              </a:rPr>
              <a:t>R</a:t>
            </a:r>
            <a:r>
              <a:rPr lang="en-US" dirty="0" smtClean="0">
                <a:latin typeface="Calibri" charset="0"/>
              </a:rPr>
              <a:t>esearch shows great outcomes in employment, social engagement and living more independently in the community</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Significant Progress in Inclusive Postsecondary Education</a:t>
            </a:r>
            <a:endParaRPr lang="en-US" dirty="0"/>
          </a:p>
        </p:txBody>
      </p:sp>
    </p:spTree>
    <p:extLst>
      <p:ext uri="{BB962C8B-B14F-4D97-AF65-F5344CB8AC3E}">
        <p14:creationId xmlns:p14="http://schemas.microsoft.com/office/powerpoint/2010/main" val="920875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533400" y="2057400"/>
            <a:ext cx="8229600" cy="4525963"/>
          </a:xfrm>
        </p:spPr>
        <p:txBody>
          <a:bodyPr/>
          <a:lstStyle/>
          <a:p>
            <a:endParaRPr lang="en-US" sz="800" dirty="0"/>
          </a:p>
          <a:p>
            <a:endParaRPr lang="en-US" dirty="0" smtClean="0"/>
          </a:p>
        </p:txBody>
      </p:sp>
      <p:sp>
        <p:nvSpPr>
          <p:cNvPr id="71682" name="Rectangle 2"/>
          <p:cNvSpPr>
            <a:spLocks noGrp="1" noChangeArrowheads="1"/>
          </p:cNvSpPr>
          <p:nvPr>
            <p:ph type="title"/>
          </p:nvPr>
        </p:nvSpPr>
        <p:spPr>
          <a:xfrm>
            <a:off x="457200" y="304800"/>
            <a:ext cx="7789492" cy="1028344"/>
          </a:xfrm>
        </p:spPr>
        <p:txBody>
          <a:bodyPr>
            <a:normAutofit fontScale="90000"/>
          </a:bodyPr>
          <a:lstStyle/>
          <a:p>
            <a:r>
              <a:rPr lang="en-US" dirty="0" smtClean="0"/>
              <a:t>Improvements to Higher </a:t>
            </a:r>
            <a:r>
              <a:rPr lang="en-US" dirty="0"/>
              <a:t>Education Opportunity Act (HEOA</a:t>
            </a:r>
            <a:r>
              <a:rPr lang="en-US" dirty="0" smtClean="0"/>
              <a:t>) of 2008</a:t>
            </a:r>
            <a:endParaRPr lang="en-US" dirty="0"/>
          </a:p>
        </p:txBody>
      </p:sp>
      <p:sp>
        <p:nvSpPr>
          <p:cNvPr id="3" name="Rectangle 2"/>
          <p:cNvSpPr/>
          <p:nvPr/>
        </p:nvSpPr>
        <p:spPr>
          <a:xfrm>
            <a:off x="700756" y="1645761"/>
            <a:ext cx="8062244" cy="3693319"/>
          </a:xfrm>
          <a:prstGeom prst="rect">
            <a:avLst/>
          </a:prstGeom>
        </p:spPr>
        <p:txBody>
          <a:bodyPr wrap="square">
            <a:spAutoFit/>
          </a:bodyPr>
          <a:lstStyle/>
          <a:p>
            <a:pPr marL="342900" indent="-342900">
              <a:buFont typeface="Arial" panose="020B0604020202020204" pitchFamily="34" charset="0"/>
              <a:buChar char="•"/>
            </a:pPr>
            <a:r>
              <a:rPr lang="en-US" sz="2400" dirty="0" smtClean="0"/>
              <a:t>Allows students with ID enrolled in Comprehensive Transition Programs (CTPs) to be eligible for work-study jobs, Pell grants and Supplemental Educational Opportunity Grants for the first </a:t>
            </a:r>
            <a:r>
              <a:rPr lang="en-US" sz="2400" dirty="0" smtClean="0"/>
              <a:t>time.</a:t>
            </a:r>
          </a:p>
          <a:p>
            <a:pPr lvl="1"/>
            <a:r>
              <a:rPr lang="en-US" dirty="0" smtClean="0">
                <a:hlinkClick r:id="rId3"/>
              </a:rPr>
              <a:t>https</a:t>
            </a:r>
            <a:r>
              <a:rPr lang="en-US" dirty="0" smtClean="0">
                <a:hlinkClick r:id="rId3"/>
              </a:rPr>
              <a:t>://</a:t>
            </a:r>
            <a:r>
              <a:rPr lang="en-US" dirty="0" smtClean="0">
                <a:hlinkClick r:id="rId3"/>
              </a:rPr>
              <a:t>studentaid.ed.gov/sa/eligibility/intellectual-disabilities</a:t>
            </a:r>
            <a:r>
              <a:rPr lang="en-US" dirty="0" smtClean="0"/>
              <a:t> </a:t>
            </a:r>
            <a:endParaRPr lang="en-US" sz="2400" dirty="0" smtClean="0"/>
          </a:p>
          <a:p>
            <a:pPr marL="342900" indent="-342900">
              <a:buFont typeface="Arial" panose="020B0604020202020204" pitchFamily="34" charset="0"/>
              <a:buChar char="•"/>
            </a:pPr>
            <a:r>
              <a:rPr lang="en-US" sz="2400" dirty="0" smtClean="0"/>
              <a:t>Authorizes inclusive model comprehensive transition and post-secondary programs (TPSIDs</a:t>
            </a:r>
            <a:r>
              <a:rPr lang="en-US" sz="2400" dirty="0" smtClean="0"/>
              <a:t>).</a:t>
            </a:r>
          </a:p>
          <a:p>
            <a:pPr lvl="1"/>
            <a:r>
              <a:rPr lang="en-US" dirty="0" smtClean="0">
                <a:hlinkClick r:id="rId4"/>
              </a:rPr>
              <a:t>https</a:t>
            </a:r>
            <a:r>
              <a:rPr lang="en-US" dirty="0" smtClean="0">
                <a:hlinkClick r:id="rId4"/>
              </a:rPr>
              <a:t>://</a:t>
            </a:r>
            <a:r>
              <a:rPr lang="en-US" dirty="0" smtClean="0">
                <a:hlinkClick r:id="rId4"/>
              </a:rPr>
              <a:t>www2.ed.gov/programs/tpsid/index.html</a:t>
            </a:r>
            <a:r>
              <a:rPr lang="en-US" dirty="0" smtClean="0"/>
              <a:t> </a:t>
            </a:r>
            <a:endParaRPr lang="en-US" sz="2400" dirty="0" smtClean="0"/>
          </a:p>
          <a:p>
            <a:pPr marL="342900" indent="-342900">
              <a:buFont typeface="Arial" panose="020B0604020202020204" pitchFamily="34" charset="0"/>
              <a:buChar char="•"/>
            </a:pPr>
            <a:r>
              <a:rPr lang="en-US" sz="2400" dirty="0" smtClean="0"/>
              <a:t>Authorizes new National Coordinating </a:t>
            </a:r>
            <a:r>
              <a:rPr lang="en-US" sz="2400" dirty="0"/>
              <a:t>C</a:t>
            </a:r>
            <a:r>
              <a:rPr lang="en-US" sz="2400" dirty="0" smtClean="0"/>
              <a:t>enter at Think College at ICI </a:t>
            </a:r>
            <a:r>
              <a:rPr lang="en-US" sz="2400" dirty="0" err="1" smtClean="0"/>
              <a:t>Umass</a:t>
            </a:r>
            <a:r>
              <a:rPr lang="en-US" sz="2400" dirty="0" smtClean="0"/>
              <a:t>/Boston</a:t>
            </a:r>
            <a:endParaRPr lang="en-US" sz="2400" dirty="0"/>
          </a:p>
        </p:txBody>
      </p:sp>
    </p:spTree>
    <p:extLst>
      <p:ext uri="{BB962C8B-B14F-4D97-AF65-F5344CB8AC3E}">
        <p14:creationId xmlns:p14="http://schemas.microsoft.com/office/powerpoint/2010/main" val="27736482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534" y="1888034"/>
            <a:ext cx="7546931" cy="3649641"/>
          </a:xfrm>
        </p:spPr>
        <p:txBody>
          <a:bodyPr>
            <a:normAutofit fontScale="77500" lnSpcReduction="20000"/>
          </a:bodyPr>
          <a:lstStyle/>
          <a:p>
            <a:pPr marL="285750" indent="-285750"/>
            <a:r>
              <a:rPr lang="en-US" sz="3300" dirty="0" smtClean="0"/>
              <a:t>Committee to Promote Inclusive Higher Education for Students with Intellectual Disabilities led advocacy efforts for these changes in HEOA 2008 and appropriations since then. Co-chair on behalf of NDSC.</a:t>
            </a:r>
          </a:p>
          <a:p>
            <a:pPr marL="285750" indent="-285750"/>
            <a:r>
              <a:rPr lang="en-US" sz="3300" dirty="0" smtClean="0"/>
              <a:t>Now working with Congress to ensure ID provisions, with updating, stay in HEOA in reauthorization.</a:t>
            </a:r>
          </a:p>
          <a:p>
            <a:pPr marL="285750" indent="-285750"/>
            <a:r>
              <a:rPr lang="en-US" sz="3300" dirty="0" smtClean="0"/>
              <a:t>Act on action alerts and sign on letter coming soon.</a:t>
            </a:r>
          </a:p>
          <a:p>
            <a:pPr marL="285750" indent="-285750"/>
            <a:r>
              <a:rPr lang="en-US" sz="3300" dirty="0" smtClean="0"/>
              <a:t>Let your Members of Congress know this is important to you!</a:t>
            </a:r>
          </a:p>
          <a:p>
            <a:endParaRPr lang="en-US" dirty="0"/>
          </a:p>
        </p:txBody>
      </p:sp>
      <p:sp>
        <p:nvSpPr>
          <p:cNvPr id="2" name="Title 1"/>
          <p:cNvSpPr>
            <a:spLocks noGrp="1"/>
          </p:cNvSpPr>
          <p:nvPr>
            <p:ph type="title"/>
          </p:nvPr>
        </p:nvSpPr>
        <p:spPr/>
        <p:txBody>
          <a:bodyPr>
            <a:noAutofit/>
          </a:bodyPr>
          <a:lstStyle/>
          <a:p>
            <a:r>
              <a:rPr lang="en-US" sz="3200" b="1" dirty="0" smtClean="0"/>
              <a:t>Act Now</a:t>
            </a:r>
            <a:r>
              <a:rPr lang="en-US" sz="3200" dirty="0" smtClean="0"/>
              <a:t>: Financial aid, model program funding, technical assistance at risk</a:t>
            </a:r>
            <a:r>
              <a:rPr lang="en-US" sz="3200" dirty="0"/>
              <a:t>!</a:t>
            </a:r>
            <a:r>
              <a:rPr lang="en-US" sz="3200" dirty="0" smtClean="0"/>
              <a:t/>
            </a:r>
            <a:br>
              <a:rPr lang="en-US" sz="3200" dirty="0" smtClean="0"/>
            </a:br>
            <a:endParaRPr lang="en-US" sz="3200" dirty="0"/>
          </a:p>
        </p:txBody>
      </p:sp>
    </p:spTree>
    <p:extLst>
      <p:ext uri="{BB962C8B-B14F-4D97-AF65-F5344CB8AC3E}">
        <p14:creationId xmlns:p14="http://schemas.microsoft.com/office/powerpoint/2010/main" val="19745874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5835" y="244999"/>
            <a:ext cx="8229600" cy="1143000"/>
          </a:xfrm>
        </p:spPr>
        <p:txBody>
          <a:bodyPr/>
          <a:lstStyle/>
          <a:p>
            <a:r>
              <a:rPr lang="en-US" dirty="0" smtClean="0"/>
              <a:t>ADVOCATE! What Can you Do?</a:t>
            </a:r>
            <a:endParaRPr lang="en-US" dirty="0"/>
          </a:p>
        </p:txBody>
      </p:sp>
      <p:pic>
        <p:nvPicPr>
          <p:cNvPr id="4" name="Content Placeholder 3" descr="organize image.jpg"/>
          <p:cNvPicPr>
            <a:picLocks noGrp="1" noChangeAspect="1"/>
          </p:cNvPicPr>
          <p:nvPr>
            <p:ph idx="4294967295"/>
          </p:nvPr>
        </p:nvPicPr>
        <p:blipFill>
          <a:blip r:embed="rId2">
            <a:extLst>
              <a:ext uri="{28A0092B-C50C-407E-A947-70E740481C1C}">
                <a14:useLocalDpi xmlns:a14="http://schemas.microsoft.com/office/drawing/2010/main" val="0"/>
              </a:ext>
            </a:extLst>
          </a:blip>
          <a:srcRect l="-8828" r="-8828"/>
          <a:stretch>
            <a:fillRect/>
          </a:stretch>
        </p:blipFill>
        <p:spPr>
          <a:xfrm>
            <a:off x="0" y="1600200"/>
            <a:ext cx="2846388" cy="1565275"/>
          </a:xfrm>
        </p:spPr>
      </p:pic>
      <p:pic>
        <p:nvPicPr>
          <p:cNvPr id="5" name="Content Placeholder 3" descr="share your story.png"/>
          <p:cNvPicPr>
            <a:picLocks noChangeAspect="1"/>
          </p:cNvPicPr>
          <p:nvPr/>
        </p:nvPicPr>
        <p:blipFill>
          <a:blip r:embed="rId3">
            <a:extLst>
              <a:ext uri="{28A0092B-C50C-407E-A947-70E740481C1C}">
                <a14:useLocalDpi xmlns:a14="http://schemas.microsoft.com/office/drawing/2010/main" val="0"/>
              </a:ext>
            </a:extLst>
          </a:blip>
          <a:srcRect l="-28187" r="-28187"/>
          <a:stretch>
            <a:fillRect/>
          </a:stretch>
        </p:blipFill>
        <p:spPr>
          <a:xfrm>
            <a:off x="6153164" y="1725165"/>
            <a:ext cx="2619811" cy="1440795"/>
          </a:xfrm>
          <a:prstGeom prst="rect">
            <a:avLst/>
          </a:prstGeom>
        </p:spPr>
      </p:pic>
      <p:pic>
        <p:nvPicPr>
          <p:cNvPr id="7" name="Content Placeholder 7" descr="Ds and Rs.jpeg"/>
          <p:cNvPicPr>
            <a:picLocks noChangeAspect="1"/>
          </p:cNvPicPr>
          <p:nvPr/>
        </p:nvPicPr>
        <p:blipFill>
          <a:blip r:embed="rId4">
            <a:extLst>
              <a:ext uri="{28A0092B-C50C-407E-A947-70E740481C1C}">
                <a14:useLocalDpi xmlns:a14="http://schemas.microsoft.com/office/drawing/2010/main" val="0"/>
              </a:ext>
            </a:extLst>
          </a:blip>
          <a:srcRect t="-8389" b="-8389"/>
          <a:stretch>
            <a:fillRect/>
          </a:stretch>
        </p:blipFill>
        <p:spPr>
          <a:xfrm>
            <a:off x="3636767" y="1725165"/>
            <a:ext cx="2516397" cy="1383922"/>
          </a:xfrm>
          <a:prstGeom prst="rect">
            <a:avLst/>
          </a:prstGeom>
        </p:spPr>
      </p:pic>
      <p:pic>
        <p:nvPicPr>
          <p:cNvPr id="8" name="Content Placeholder 14" descr="Self advocacy with Rep Van Hollen.jpg"/>
          <p:cNvPicPr>
            <a:picLocks noChangeAspect="1"/>
          </p:cNvPicPr>
          <p:nvPr/>
        </p:nvPicPr>
        <p:blipFill>
          <a:blip r:embed="rId5">
            <a:extLst>
              <a:ext uri="{28A0092B-C50C-407E-A947-70E740481C1C}">
                <a14:useLocalDpi xmlns:a14="http://schemas.microsoft.com/office/drawing/2010/main" val="0"/>
              </a:ext>
            </a:extLst>
          </a:blip>
          <a:srcRect l="-18100" r="-18100"/>
          <a:stretch>
            <a:fillRect/>
          </a:stretch>
        </p:blipFill>
        <p:spPr>
          <a:xfrm>
            <a:off x="24809" y="3589878"/>
            <a:ext cx="5611038" cy="3085856"/>
          </a:xfrm>
          <a:prstGeom prst="rect">
            <a:avLst/>
          </a:prstGeom>
        </p:spPr>
      </p:pic>
      <p:pic>
        <p:nvPicPr>
          <p:cNvPr id="9" name="Content Placeholder 16" descr="keep-calm-and-bring-cookies.png"/>
          <p:cNvPicPr>
            <a:picLocks noChangeAspect="1"/>
          </p:cNvPicPr>
          <p:nvPr/>
        </p:nvPicPr>
        <p:blipFill>
          <a:blip r:embed="rId6" cstate="print">
            <a:extLst>
              <a:ext uri="{28A0092B-C50C-407E-A947-70E740481C1C}">
                <a14:useLocalDpi xmlns:a14="http://schemas.microsoft.com/office/drawing/2010/main" val="0"/>
              </a:ext>
            </a:extLst>
          </a:blip>
          <a:srcRect l="-56068" r="-56068"/>
          <a:stretch>
            <a:fillRect/>
          </a:stretch>
        </p:blipFill>
        <p:spPr>
          <a:xfrm>
            <a:off x="4933053" y="3767182"/>
            <a:ext cx="4210947" cy="2315859"/>
          </a:xfrm>
          <a:prstGeom prst="rect">
            <a:avLst/>
          </a:prstGeom>
        </p:spPr>
      </p:pic>
    </p:spTree>
    <p:extLst>
      <p:ext uri="{BB962C8B-B14F-4D97-AF65-F5344CB8AC3E}">
        <p14:creationId xmlns:p14="http://schemas.microsoft.com/office/powerpoint/2010/main" val="1451126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Serious concerns raised about new Administration and Congressional plans.</a:t>
            </a:r>
          </a:p>
          <a:p>
            <a:r>
              <a:rPr lang="en-US" dirty="0" smtClean="0"/>
              <a:t>No time to give up! We have faced and overcome challenges in the past: efforts </a:t>
            </a:r>
            <a:r>
              <a:rPr lang="en-US" dirty="0"/>
              <a:t>to block grant IDEA, block grant Medicaid, </a:t>
            </a:r>
            <a:r>
              <a:rPr lang="en-US" dirty="0" smtClean="0"/>
              <a:t>eliminate funding </a:t>
            </a:r>
            <a:r>
              <a:rPr lang="en-US" dirty="0"/>
              <a:t>for Supported </a:t>
            </a:r>
            <a:r>
              <a:rPr lang="en-US" dirty="0" smtClean="0"/>
              <a:t>Employment, dismantle IDEA</a:t>
            </a:r>
          </a:p>
          <a:p>
            <a:r>
              <a:rPr lang="en-US" dirty="0" smtClean="0"/>
              <a:t> </a:t>
            </a:r>
            <a:r>
              <a:rPr lang="en-US" dirty="0"/>
              <a:t>We </a:t>
            </a:r>
            <a:r>
              <a:rPr lang="en-US" dirty="0" smtClean="0"/>
              <a:t>have not </a:t>
            </a:r>
            <a:r>
              <a:rPr lang="en-US" dirty="0"/>
              <a:t>only fought off bad things from happening under difficult circumstances, but have also made significant progress in many areas. </a:t>
            </a:r>
            <a:endParaRPr lang="en-US" dirty="0" smtClean="0"/>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Where are we now?</a:t>
            </a:r>
            <a:endParaRPr lang="en-US" dirty="0"/>
          </a:p>
        </p:txBody>
      </p:sp>
    </p:spTree>
    <p:extLst>
      <p:ext uri="{BB962C8B-B14F-4D97-AF65-F5344CB8AC3E}">
        <p14:creationId xmlns:p14="http://schemas.microsoft.com/office/powerpoint/2010/main" val="4269894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In </a:t>
            </a:r>
            <a:r>
              <a:rPr lang="en-US" dirty="0"/>
              <a:t>1995 when Newt Gingrich became Speaker of the House and the Contract with America coalition took over the </a:t>
            </a:r>
            <a:r>
              <a:rPr lang="en-US" dirty="0" smtClean="0"/>
              <a:t>House, we </a:t>
            </a:r>
            <a:r>
              <a:rPr lang="en-US" dirty="0"/>
              <a:t>almost lost </a:t>
            </a:r>
            <a:r>
              <a:rPr lang="en-US" dirty="0" smtClean="0"/>
              <a:t>the civil rights protections and key elements of IDEA. </a:t>
            </a:r>
          </a:p>
          <a:p>
            <a:r>
              <a:rPr lang="en-US" dirty="0"/>
              <a:t>D</a:t>
            </a:r>
            <a:r>
              <a:rPr lang="en-US" dirty="0" smtClean="0"/>
              <a:t>isability </a:t>
            </a:r>
            <a:r>
              <a:rPr lang="en-US" dirty="0"/>
              <a:t>advocates did not have relationships with Republicans and couldn’t get in </a:t>
            </a:r>
            <a:r>
              <a:rPr lang="en-US" dirty="0" smtClean="0"/>
              <a:t>their doors. </a:t>
            </a:r>
          </a:p>
          <a:p>
            <a:r>
              <a:rPr lang="en-US" dirty="0" smtClean="0"/>
              <a:t>The disability </a:t>
            </a:r>
            <a:r>
              <a:rPr lang="en-US" dirty="0"/>
              <a:t>community was fractured – each organization pushing their own narrow agenda.</a:t>
            </a:r>
          </a:p>
          <a:p>
            <a:endParaRPr lang="en-US" dirty="0"/>
          </a:p>
        </p:txBody>
      </p:sp>
      <p:sp>
        <p:nvSpPr>
          <p:cNvPr id="2" name="Title 1"/>
          <p:cNvSpPr>
            <a:spLocks noGrp="1"/>
          </p:cNvSpPr>
          <p:nvPr>
            <p:ph type="title"/>
          </p:nvPr>
        </p:nvSpPr>
        <p:spPr/>
        <p:txBody>
          <a:bodyPr/>
          <a:lstStyle/>
          <a:p>
            <a:r>
              <a:rPr lang="en-US" dirty="0" smtClean="0"/>
              <a:t>Learn </a:t>
            </a:r>
            <a:r>
              <a:rPr lang="en-US" dirty="0" smtClean="0"/>
              <a:t>From </a:t>
            </a:r>
            <a:r>
              <a:rPr lang="en-US" dirty="0" smtClean="0"/>
              <a:t>the </a:t>
            </a:r>
            <a:r>
              <a:rPr lang="en-US" dirty="0" smtClean="0"/>
              <a:t>Lessons </a:t>
            </a:r>
            <a:r>
              <a:rPr lang="en-US" dirty="0" smtClean="0"/>
              <a:t>of the </a:t>
            </a:r>
            <a:r>
              <a:rPr lang="en-US" dirty="0"/>
              <a:t>P</a:t>
            </a:r>
            <a:r>
              <a:rPr lang="en-US" dirty="0" smtClean="0"/>
              <a:t>ast</a:t>
            </a:r>
            <a:endParaRPr lang="en-US" dirty="0"/>
          </a:p>
        </p:txBody>
      </p:sp>
    </p:spTree>
    <p:extLst>
      <p:ext uri="{BB962C8B-B14F-4D97-AF65-F5344CB8AC3E}">
        <p14:creationId xmlns:p14="http://schemas.microsoft.com/office/powerpoint/2010/main" val="673994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It took a three-year </a:t>
            </a:r>
            <a:r>
              <a:rPr lang="en-US" dirty="0" smtClean="0"/>
              <a:t>full-time </a:t>
            </a:r>
            <a:r>
              <a:rPr lang="en-US" dirty="0"/>
              <a:t>extremely difficult effort, </a:t>
            </a:r>
            <a:r>
              <a:rPr lang="en-US" dirty="0" smtClean="0"/>
              <a:t>becoming </a:t>
            </a:r>
            <a:r>
              <a:rPr lang="en-US" dirty="0"/>
              <a:t>united in what we advocated for, an extraordinary consensus process, and the involvement of families </a:t>
            </a:r>
            <a:r>
              <a:rPr lang="en-US" dirty="0" smtClean="0"/>
              <a:t>from across </a:t>
            </a:r>
            <a:r>
              <a:rPr lang="en-US" dirty="0"/>
              <a:t>the country to turn that very bad situation around and pass IDEA 97 - a bill with extensive improvements to IDEA. </a:t>
            </a:r>
            <a:endParaRPr lang="en-US" dirty="0" smtClean="0"/>
          </a:p>
          <a:p>
            <a:r>
              <a:rPr lang="en-US" dirty="0" smtClean="0"/>
              <a:t>NDSC was a leader in that effort and continues to be an advocacy leader, but we can only succeed if we advocate together.</a:t>
            </a:r>
            <a:endParaRPr lang="en-US" dirty="0"/>
          </a:p>
          <a:p>
            <a:endParaRPr lang="en-US" dirty="0"/>
          </a:p>
        </p:txBody>
      </p:sp>
      <p:sp>
        <p:nvSpPr>
          <p:cNvPr id="2" name="Title 1"/>
          <p:cNvSpPr>
            <a:spLocks noGrp="1"/>
          </p:cNvSpPr>
          <p:nvPr>
            <p:ph type="title"/>
          </p:nvPr>
        </p:nvSpPr>
        <p:spPr/>
        <p:txBody>
          <a:bodyPr/>
          <a:lstStyle/>
          <a:p>
            <a:r>
              <a:rPr lang="en-US" dirty="0" smtClean="0"/>
              <a:t>Advocacy Works!</a:t>
            </a:r>
            <a:endParaRPr lang="en-US" dirty="0"/>
          </a:p>
        </p:txBody>
      </p:sp>
    </p:spTree>
    <p:extLst>
      <p:ext uri="{BB962C8B-B14F-4D97-AF65-F5344CB8AC3E}">
        <p14:creationId xmlns:p14="http://schemas.microsoft.com/office/powerpoint/2010/main" val="474623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3459"/>
            <a:ext cx="7886700" cy="4312421"/>
          </a:xfrm>
        </p:spPr>
        <p:txBody>
          <a:bodyPr/>
          <a:lstStyle/>
          <a:p>
            <a:pPr marL="0" indent="0">
              <a:buNone/>
            </a:pPr>
            <a:r>
              <a:rPr lang="en-US" sz="2400" dirty="0" smtClean="0"/>
              <a:t>In this webinar </a:t>
            </a:r>
            <a:r>
              <a:rPr lang="en-US" sz="2400" dirty="0"/>
              <a:t>I</a:t>
            </a:r>
            <a:r>
              <a:rPr lang="en-US" sz="2400" dirty="0" smtClean="0"/>
              <a:t> will </a:t>
            </a:r>
            <a:r>
              <a:rPr lang="en-US" sz="2400" dirty="0" smtClean="0"/>
              <a:t>discuss </a:t>
            </a:r>
            <a:r>
              <a:rPr lang="en-US" sz="2400" dirty="0" smtClean="0"/>
              <a:t>progress over the past 50 years and current threats to that progress due to the recent elections. Susan, Ricki and Stephanie will discuss progress and threats in specific areas, and what advocacy steps we can take to:</a:t>
            </a:r>
          </a:p>
          <a:p>
            <a:pPr marL="914400" lvl="1" indent="-457200">
              <a:buFont typeface="Arial"/>
              <a:buChar char="•"/>
            </a:pPr>
            <a:r>
              <a:rPr lang="en-US" dirty="0"/>
              <a:t>Defend civil rights, services and </a:t>
            </a:r>
            <a:r>
              <a:rPr lang="en-US" dirty="0" smtClean="0"/>
              <a:t>supports</a:t>
            </a:r>
            <a:endParaRPr lang="en-US" dirty="0"/>
          </a:p>
          <a:p>
            <a:pPr marL="914400" lvl="1" indent="-457200">
              <a:buFont typeface="Arial"/>
              <a:buChar char="•"/>
            </a:pPr>
            <a:r>
              <a:rPr lang="en-US" dirty="0"/>
              <a:t>Continue to modernize and </a:t>
            </a:r>
            <a:r>
              <a:rPr lang="en-US" dirty="0" smtClean="0"/>
              <a:t>improve </a:t>
            </a:r>
            <a:endParaRPr lang="en-US" dirty="0"/>
          </a:p>
          <a:p>
            <a:pPr marL="914400" lvl="1" indent="-457200">
              <a:buFont typeface="Arial"/>
              <a:buChar char="•"/>
            </a:pPr>
            <a:r>
              <a:rPr lang="en-US" dirty="0"/>
              <a:t>Advocate together on behalf of people with Down </a:t>
            </a:r>
            <a:r>
              <a:rPr lang="en-US" dirty="0" smtClean="0"/>
              <a:t>syndrome</a:t>
            </a:r>
            <a:endParaRPr lang="en-US" dirty="0"/>
          </a:p>
        </p:txBody>
      </p:sp>
      <p:sp>
        <p:nvSpPr>
          <p:cNvPr id="2" name="Title 1"/>
          <p:cNvSpPr>
            <a:spLocks noGrp="1"/>
          </p:cNvSpPr>
          <p:nvPr>
            <p:ph type="title"/>
          </p:nvPr>
        </p:nvSpPr>
        <p:spPr/>
        <p:txBody>
          <a:bodyPr>
            <a:normAutofit/>
          </a:bodyPr>
          <a:lstStyle/>
          <a:p>
            <a:r>
              <a:rPr lang="en-US" sz="4000" dirty="0"/>
              <a:t>Why We are Here</a:t>
            </a:r>
          </a:p>
        </p:txBody>
      </p:sp>
    </p:spTree>
    <p:extLst>
      <p:ext uri="{BB962C8B-B14F-4D97-AF65-F5344CB8AC3E}">
        <p14:creationId xmlns:p14="http://schemas.microsoft.com/office/powerpoint/2010/main" val="6064677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We need to get ahead of the </a:t>
            </a:r>
            <a:r>
              <a:rPr lang="en-US" dirty="0" smtClean="0"/>
              <a:t>curve, </a:t>
            </a:r>
            <a:r>
              <a:rPr lang="en-US" dirty="0"/>
              <a:t>be united as a community, and get recommendations into the Administration and Congress early – to both Republicans and Democrats. </a:t>
            </a:r>
            <a:endParaRPr lang="en-US" dirty="0" smtClean="0"/>
          </a:p>
          <a:p>
            <a:r>
              <a:rPr lang="en-US" dirty="0" smtClean="0"/>
              <a:t>Advocate with both Republicans and Democrats </a:t>
            </a:r>
            <a:r>
              <a:rPr lang="mr-IN" dirty="0" smtClean="0"/>
              <a:t>–</a:t>
            </a:r>
            <a:r>
              <a:rPr lang="en-US" dirty="0" smtClean="0"/>
              <a:t> Members of Congress </a:t>
            </a:r>
            <a:r>
              <a:rPr lang="en-US" b="1" dirty="0" smtClean="0"/>
              <a:t>do</a:t>
            </a:r>
            <a:r>
              <a:rPr lang="en-US" dirty="0" smtClean="0"/>
              <a:t> care what their constituents think.</a:t>
            </a:r>
          </a:p>
        </p:txBody>
      </p:sp>
      <p:sp>
        <p:nvSpPr>
          <p:cNvPr id="2" name="Title 1"/>
          <p:cNvSpPr>
            <a:spLocks noGrp="1"/>
          </p:cNvSpPr>
          <p:nvPr>
            <p:ph type="title"/>
          </p:nvPr>
        </p:nvSpPr>
        <p:spPr/>
        <p:txBody>
          <a:bodyPr/>
          <a:lstStyle/>
          <a:p>
            <a:r>
              <a:rPr lang="en-US" dirty="0" smtClean="0"/>
              <a:t>Lessons Learned</a:t>
            </a:r>
            <a:endParaRPr lang="en-US" dirty="0"/>
          </a:p>
        </p:txBody>
      </p:sp>
    </p:spTree>
    <p:extLst>
      <p:ext uri="{BB962C8B-B14F-4D97-AF65-F5344CB8AC3E}">
        <p14:creationId xmlns:p14="http://schemas.microsoft.com/office/powerpoint/2010/main" val="10274727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308099"/>
            <a:ext cx="7976966" cy="4306487"/>
          </a:xfrm>
        </p:spPr>
        <p:txBody>
          <a:bodyPr>
            <a:normAutofit fontScale="85000" lnSpcReduction="20000"/>
          </a:bodyPr>
          <a:lstStyle/>
          <a:p>
            <a:r>
              <a:rPr lang="en-US" dirty="0" smtClean="0"/>
              <a:t>Work </a:t>
            </a:r>
            <a:r>
              <a:rPr lang="en-US" dirty="0" smtClean="0"/>
              <a:t>with non-partisan, non-profit organizations and coalitions</a:t>
            </a:r>
          </a:p>
          <a:p>
            <a:r>
              <a:rPr lang="en-US" dirty="0"/>
              <a:t>C</a:t>
            </a:r>
            <a:r>
              <a:rPr lang="en-US" dirty="0" smtClean="0"/>
              <a:t>onsider </a:t>
            </a:r>
            <a:r>
              <a:rPr lang="en-US" dirty="0"/>
              <a:t>the priorities of the incoming Administration and Congress and ways we can </a:t>
            </a:r>
            <a:r>
              <a:rPr lang="en-US" dirty="0" smtClean="0"/>
              <a:t>create </a:t>
            </a:r>
            <a:r>
              <a:rPr lang="en-US" dirty="0"/>
              <a:t>our </a:t>
            </a:r>
            <a:r>
              <a:rPr lang="en-US" dirty="0" smtClean="0"/>
              <a:t>messages in ways that appeal to </a:t>
            </a:r>
            <a:r>
              <a:rPr lang="en-US" dirty="0"/>
              <a:t>their priorities. </a:t>
            </a:r>
            <a:endParaRPr lang="en-US" dirty="0" smtClean="0"/>
          </a:p>
          <a:p>
            <a:r>
              <a:rPr lang="en-US" dirty="0" smtClean="0"/>
              <a:t>Creating jobs </a:t>
            </a:r>
            <a:r>
              <a:rPr lang="en-US" dirty="0"/>
              <a:t>and increasing employment is a top priority of </a:t>
            </a:r>
            <a:r>
              <a:rPr lang="en-US" dirty="0" smtClean="0"/>
              <a:t>President Trump </a:t>
            </a:r>
            <a:r>
              <a:rPr lang="en-US" dirty="0"/>
              <a:t>and Congress. D</a:t>
            </a:r>
            <a:r>
              <a:rPr lang="en-US" dirty="0" smtClean="0"/>
              <a:t>eliver </a:t>
            </a:r>
            <a:r>
              <a:rPr lang="en-US" dirty="0"/>
              <a:t>clear </a:t>
            </a:r>
            <a:r>
              <a:rPr lang="en-US" dirty="0" smtClean="0"/>
              <a:t>messages </a:t>
            </a:r>
            <a:r>
              <a:rPr lang="en-US" dirty="0"/>
              <a:t>about how </a:t>
            </a:r>
            <a:r>
              <a:rPr lang="en-US" dirty="0" smtClean="0"/>
              <a:t>the programs we </a:t>
            </a:r>
            <a:r>
              <a:rPr lang="en-US" dirty="0"/>
              <a:t>are discussing today lead to employment and community living and are cost effective in the long term. </a:t>
            </a:r>
            <a:endParaRPr lang="en-US" dirty="0" smtClean="0"/>
          </a:p>
          <a:p>
            <a:r>
              <a:rPr lang="en-US" dirty="0" smtClean="0"/>
              <a:t>Frame the debate in positive terms.</a:t>
            </a:r>
            <a:endParaRPr lang="en-US" dirty="0"/>
          </a:p>
          <a:p>
            <a:r>
              <a:rPr lang="en-US" dirty="0" smtClean="0"/>
              <a:t>Use your personal </a:t>
            </a:r>
            <a:r>
              <a:rPr lang="en-US" dirty="0"/>
              <a:t>stories to show how the policies </a:t>
            </a:r>
            <a:r>
              <a:rPr lang="en-US" dirty="0" smtClean="0"/>
              <a:t>impact us and the people we care about.</a:t>
            </a:r>
            <a:endParaRPr lang="en-US" dirty="0"/>
          </a:p>
          <a:p>
            <a:endParaRPr lang="en-US" dirty="0"/>
          </a:p>
        </p:txBody>
      </p:sp>
      <p:sp>
        <p:nvSpPr>
          <p:cNvPr id="2" name="Title 1"/>
          <p:cNvSpPr>
            <a:spLocks noGrp="1"/>
          </p:cNvSpPr>
          <p:nvPr>
            <p:ph type="title"/>
          </p:nvPr>
        </p:nvSpPr>
        <p:spPr>
          <a:xfrm>
            <a:off x="457200" y="91547"/>
            <a:ext cx="8229600" cy="1143000"/>
          </a:xfrm>
        </p:spPr>
        <p:txBody>
          <a:bodyPr/>
          <a:lstStyle/>
          <a:p>
            <a:r>
              <a:rPr lang="en-US" dirty="0" smtClean="0"/>
              <a:t>Framing your Message</a:t>
            </a:r>
            <a:endParaRPr lang="en-US" dirty="0"/>
          </a:p>
        </p:txBody>
      </p:sp>
    </p:spTree>
    <p:extLst>
      <p:ext uri="{BB962C8B-B14F-4D97-AF65-F5344CB8AC3E}">
        <p14:creationId xmlns:p14="http://schemas.microsoft.com/office/powerpoint/2010/main" val="14529982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fontScale="92500" lnSpcReduction="10000"/>
          </a:bodyPr>
          <a:lstStyle/>
          <a:p>
            <a:pPr eaLnBrk="1" hangingPunct="1">
              <a:defRPr/>
            </a:pPr>
            <a:r>
              <a:rPr lang="en-US" dirty="0" smtClean="0"/>
              <a:t>Respond to NDSC action alerts—everyone is needed: </a:t>
            </a:r>
            <a:r>
              <a:rPr lang="en-US" dirty="0" smtClean="0">
                <a:ea typeface="+mn-ea"/>
              </a:rPr>
              <a:t>self-advocates, parents, family members, professionals</a:t>
            </a:r>
          </a:p>
          <a:p>
            <a:pPr eaLnBrk="1" hangingPunct="1">
              <a:defRPr/>
            </a:pPr>
            <a:r>
              <a:rPr lang="en-US" dirty="0" smtClean="0">
                <a:ea typeface="+mn-ea"/>
              </a:rPr>
              <a:t>Contact policy makers (visits, letters, calls, testimony, social media)</a:t>
            </a:r>
          </a:p>
          <a:p>
            <a:pPr eaLnBrk="1" hangingPunct="1">
              <a:defRPr/>
            </a:pPr>
            <a:r>
              <a:rPr lang="en-US" dirty="0" smtClean="0">
                <a:ea typeface="+mn-ea"/>
              </a:rPr>
              <a:t>Tie personal stories to the policy objective and be positive about importance to you</a:t>
            </a:r>
          </a:p>
          <a:p>
            <a:pPr eaLnBrk="1" hangingPunct="1">
              <a:defRPr/>
            </a:pPr>
            <a:r>
              <a:rPr lang="en-US" dirty="0" smtClean="0">
                <a:ea typeface="+mn-ea"/>
              </a:rPr>
              <a:t>Testify at hearings, request additional hearings, speak at committee meetings, town hall meetings</a:t>
            </a:r>
          </a:p>
        </p:txBody>
      </p:sp>
      <p:sp>
        <p:nvSpPr>
          <p:cNvPr id="10242" name="Rectangle 2"/>
          <p:cNvSpPr>
            <a:spLocks noGrp="1" noChangeArrowheads="1"/>
          </p:cNvSpPr>
          <p:nvPr>
            <p:ph type="title"/>
          </p:nvPr>
        </p:nvSpPr>
        <p:spPr/>
        <p:txBody>
          <a:bodyPr/>
          <a:lstStyle/>
          <a:p>
            <a:pPr eaLnBrk="1" hangingPunct="1">
              <a:defRPr/>
            </a:pPr>
            <a:r>
              <a:rPr lang="en-US" dirty="0" smtClean="0"/>
              <a:t>Immediate Action Needed</a:t>
            </a:r>
            <a:endParaRPr lang="en-US" dirty="0" smtClean="0">
              <a:ea typeface="+mj-ea"/>
            </a:endParaRPr>
          </a:p>
        </p:txBody>
      </p:sp>
    </p:spTree>
    <p:extLst>
      <p:ext uri="{BB962C8B-B14F-4D97-AF65-F5344CB8AC3E}">
        <p14:creationId xmlns:p14="http://schemas.microsoft.com/office/powerpoint/2010/main" val="4781910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eaLnBrk="1" hangingPunct="1">
              <a:defRPr/>
            </a:pPr>
            <a:r>
              <a:rPr lang="en-US" dirty="0" smtClean="0">
                <a:ea typeface="+mn-ea"/>
              </a:rPr>
              <a:t>Be aware of time</a:t>
            </a:r>
          </a:p>
          <a:p>
            <a:pPr eaLnBrk="1" hangingPunct="1">
              <a:defRPr/>
            </a:pPr>
            <a:r>
              <a:rPr lang="en-US" dirty="0" smtClean="0">
                <a:ea typeface="+mn-ea"/>
              </a:rPr>
              <a:t>Staff are important too</a:t>
            </a:r>
          </a:p>
          <a:p>
            <a:pPr eaLnBrk="1" hangingPunct="1">
              <a:defRPr/>
            </a:pPr>
            <a:r>
              <a:rPr lang="en-US" dirty="0" smtClean="0"/>
              <a:t>Act with civility</a:t>
            </a:r>
            <a:r>
              <a:rPr lang="en-US" dirty="0" smtClean="0">
                <a:ea typeface="+mn-ea"/>
              </a:rPr>
              <a:t>, frame debate in positive terms, be clear about what you are asking, why</a:t>
            </a:r>
          </a:p>
          <a:p>
            <a:pPr eaLnBrk="1" hangingPunct="1">
              <a:defRPr/>
            </a:pPr>
            <a:r>
              <a:rPr lang="en-US" dirty="0" smtClean="0">
                <a:ea typeface="+mn-ea"/>
              </a:rPr>
              <a:t>Tie your personal stories to policy goal</a:t>
            </a:r>
          </a:p>
          <a:p>
            <a:pPr eaLnBrk="1" hangingPunct="1">
              <a:defRPr/>
            </a:pPr>
            <a:r>
              <a:rPr lang="en-US" dirty="0" smtClean="0">
                <a:ea typeface="+mn-ea"/>
              </a:rPr>
              <a:t>Offer to be a resource</a:t>
            </a:r>
          </a:p>
          <a:p>
            <a:pPr eaLnBrk="1" hangingPunct="1">
              <a:defRPr/>
            </a:pPr>
            <a:r>
              <a:rPr lang="en-US" dirty="0" smtClean="0">
                <a:ea typeface="+mn-ea"/>
              </a:rPr>
              <a:t>Take a photo and post/share</a:t>
            </a:r>
          </a:p>
          <a:p>
            <a:pPr eaLnBrk="1" hangingPunct="1">
              <a:defRPr/>
            </a:pPr>
            <a:r>
              <a:rPr lang="en-US" dirty="0" smtClean="0">
                <a:ea typeface="+mn-ea"/>
              </a:rPr>
              <a:t>Follow up: thanks, report back on advocacy</a:t>
            </a:r>
          </a:p>
        </p:txBody>
      </p:sp>
      <p:sp>
        <p:nvSpPr>
          <p:cNvPr id="2" name="Title 1"/>
          <p:cNvSpPr>
            <a:spLocks noGrp="1"/>
          </p:cNvSpPr>
          <p:nvPr>
            <p:ph type="title"/>
          </p:nvPr>
        </p:nvSpPr>
        <p:spPr/>
        <p:txBody>
          <a:bodyPr/>
          <a:lstStyle/>
          <a:p>
            <a:pPr eaLnBrk="1" hangingPunct="1">
              <a:defRPr/>
            </a:pPr>
            <a:r>
              <a:rPr lang="en-US" dirty="0" smtClean="0">
                <a:ea typeface="+mj-ea"/>
              </a:rPr>
              <a:t>Meeting with Policy Makers</a:t>
            </a:r>
          </a:p>
        </p:txBody>
      </p:sp>
    </p:spTree>
    <p:extLst>
      <p:ext uri="{BB962C8B-B14F-4D97-AF65-F5344CB8AC3E}">
        <p14:creationId xmlns:p14="http://schemas.microsoft.com/office/powerpoint/2010/main" val="529267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772399" y="1546203"/>
            <a:ext cx="7875945" cy="3812010"/>
          </a:xfrm>
        </p:spPr>
        <p:txBody>
          <a:bodyPr>
            <a:noAutofit/>
          </a:bodyPr>
          <a:lstStyle/>
          <a:p>
            <a:pPr eaLnBrk="1" hangingPunct="1">
              <a:lnSpc>
                <a:spcPct val="90000"/>
              </a:lnSpc>
            </a:pPr>
            <a:r>
              <a:rPr lang="en-US" sz="2400" dirty="0" smtClean="0">
                <a:ea typeface="MS PGothic" charset="0"/>
              </a:rPr>
              <a:t>Get </a:t>
            </a:r>
            <a:r>
              <a:rPr lang="en-US" sz="2400" dirty="0">
                <a:ea typeface="MS PGothic" charset="0"/>
              </a:rPr>
              <a:t>to know individual policymakers in both </a:t>
            </a:r>
            <a:r>
              <a:rPr lang="en-US" sz="2400" dirty="0" smtClean="0">
                <a:ea typeface="MS PGothic" charset="0"/>
              </a:rPr>
              <a:t>parties and their staff</a:t>
            </a:r>
            <a:endParaRPr lang="en-US" sz="2400" dirty="0">
              <a:ea typeface="MS PGothic" charset="0"/>
            </a:endParaRPr>
          </a:p>
          <a:p>
            <a:pPr eaLnBrk="1" hangingPunct="1">
              <a:lnSpc>
                <a:spcPct val="90000"/>
              </a:lnSpc>
            </a:pPr>
            <a:r>
              <a:rPr lang="en-US" sz="2400" dirty="0">
                <a:ea typeface="MS PGothic" charset="0"/>
              </a:rPr>
              <a:t>Invite them to </a:t>
            </a:r>
            <a:r>
              <a:rPr lang="ja-JP" altLang="en-US" sz="2400" dirty="0">
                <a:ea typeface="MS PGothic" charset="0"/>
              </a:rPr>
              <a:t>“</a:t>
            </a:r>
            <a:r>
              <a:rPr lang="en-US" altLang="ja-JP" sz="2400" dirty="0">
                <a:ea typeface="MS PGothic" charset="0"/>
              </a:rPr>
              <a:t>walks</a:t>
            </a:r>
            <a:r>
              <a:rPr lang="ja-JP" altLang="en-US" sz="2400" dirty="0">
                <a:ea typeface="MS PGothic" charset="0"/>
              </a:rPr>
              <a:t>”</a:t>
            </a:r>
            <a:r>
              <a:rPr lang="en-US" altLang="ja-JP" sz="2400" dirty="0">
                <a:ea typeface="MS PGothic" charset="0"/>
              </a:rPr>
              <a:t> or other fundraisers, picnics, events – ask them to speak, say a few words, or at least recognize their attendance</a:t>
            </a:r>
          </a:p>
          <a:p>
            <a:pPr eaLnBrk="1" hangingPunct="1">
              <a:lnSpc>
                <a:spcPct val="90000"/>
              </a:lnSpc>
            </a:pPr>
            <a:r>
              <a:rPr lang="en-US" sz="2400" dirty="0">
                <a:ea typeface="MS PGothic" charset="0"/>
              </a:rPr>
              <a:t>Take their photo with your group and share the photos with them, include in your newsletters and social media, and share with the media </a:t>
            </a:r>
          </a:p>
          <a:p>
            <a:pPr eaLnBrk="1" hangingPunct="1">
              <a:lnSpc>
                <a:spcPct val="90000"/>
              </a:lnSpc>
            </a:pPr>
            <a:r>
              <a:rPr lang="en-US" sz="2400" dirty="0">
                <a:ea typeface="MS PGothic" charset="0"/>
              </a:rPr>
              <a:t>Speak with them at community </a:t>
            </a:r>
            <a:r>
              <a:rPr lang="en-US" sz="2400" dirty="0" smtClean="0">
                <a:ea typeface="MS PGothic" charset="0"/>
              </a:rPr>
              <a:t>events and the district (state) offices</a:t>
            </a:r>
            <a:endParaRPr lang="en-US" sz="2400" dirty="0">
              <a:ea typeface="MS PGothic" charset="0"/>
            </a:endParaRPr>
          </a:p>
          <a:p>
            <a:pPr eaLnBrk="1" hangingPunct="1">
              <a:lnSpc>
                <a:spcPct val="90000"/>
              </a:lnSpc>
            </a:pPr>
            <a:r>
              <a:rPr lang="en-US" sz="2400" dirty="0" smtClean="0">
                <a:ea typeface="MS PGothic" charset="0"/>
              </a:rPr>
              <a:t>Become </a:t>
            </a:r>
            <a:r>
              <a:rPr lang="en-US" sz="2400" dirty="0">
                <a:ea typeface="MS PGothic" charset="0"/>
              </a:rPr>
              <a:t>a resource and recognized expert</a:t>
            </a:r>
          </a:p>
        </p:txBody>
      </p:sp>
      <p:sp>
        <p:nvSpPr>
          <p:cNvPr id="6146" name="Rectangle 2"/>
          <p:cNvSpPr>
            <a:spLocks noGrp="1" noChangeArrowheads="1"/>
          </p:cNvSpPr>
          <p:nvPr>
            <p:ph type="title"/>
          </p:nvPr>
        </p:nvSpPr>
        <p:spPr>
          <a:xfrm>
            <a:off x="457200" y="612840"/>
            <a:ext cx="8413335" cy="720304"/>
          </a:xfrm>
        </p:spPr>
        <p:txBody>
          <a:bodyPr>
            <a:noAutofit/>
          </a:bodyPr>
          <a:lstStyle/>
          <a:p>
            <a:pPr eaLnBrk="1" hangingPunct="1">
              <a:defRPr/>
            </a:pPr>
            <a:r>
              <a:rPr lang="en-US" sz="3200" dirty="0" smtClean="0">
                <a:ea typeface="+mj-ea"/>
              </a:rPr>
              <a:t>Building Relationships with Policy Makers on an Ongoing Basis: Long Term Strategies</a:t>
            </a:r>
          </a:p>
        </p:txBody>
      </p:sp>
    </p:spTree>
    <p:extLst>
      <p:ext uri="{BB962C8B-B14F-4D97-AF65-F5344CB8AC3E}">
        <p14:creationId xmlns:p14="http://schemas.microsoft.com/office/powerpoint/2010/main" val="1352958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619570" y="1460619"/>
            <a:ext cx="7780946" cy="4418888"/>
          </a:xfrm>
        </p:spPr>
        <p:txBody>
          <a:bodyPr/>
          <a:lstStyle/>
          <a:p>
            <a:pPr marL="0" indent="0">
              <a:buNone/>
            </a:pPr>
            <a:r>
              <a:rPr lang="en-US" sz="2400" dirty="0">
                <a:ea typeface="MS PGothic" charset="0"/>
              </a:rPr>
              <a:t>Encourage advocates to:</a:t>
            </a:r>
          </a:p>
          <a:p>
            <a:pPr marL="342900" indent="-342900"/>
            <a:r>
              <a:rPr lang="en-US" sz="2400" dirty="0">
                <a:ea typeface="MS PGothic" charset="0"/>
              </a:rPr>
              <a:t>Identify and post messages on policy makers Facebook pages</a:t>
            </a:r>
          </a:p>
          <a:p>
            <a:pPr marL="342900" indent="-342900"/>
            <a:r>
              <a:rPr lang="en-US" sz="2400" dirty="0">
                <a:ea typeface="MS PGothic" charset="0"/>
              </a:rPr>
              <a:t>Follow  elected officials </a:t>
            </a:r>
            <a:r>
              <a:rPr lang="en-US" sz="2400" u="sng" dirty="0">
                <a:ea typeface="MS PGothic" charset="0"/>
              </a:rPr>
              <a:t>and their staffers </a:t>
            </a:r>
            <a:r>
              <a:rPr lang="en-US" sz="2400" dirty="0">
                <a:ea typeface="MS PGothic" charset="0"/>
              </a:rPr>
              <a:t>on Social Media and “Like” their Facebook pages. </a:t>
            </a:r>
          </a:p>
          <a:p>
            <a:pPr marL="342900" indent="-342900"/>
            <a:r>
              <a:rPr lang="en-US" sz="2400" dirty="0">
                <a:ea typeface="MS PGothic" charset="0"/>
              </a:rPr>
              <a:t>Follow media on Twitter and post to news outlet’s Facebook pages. </a:t>
            </a:r>
          </a:p>
          <a:p>
            <a:pPr marL="342900" indent="-342900"/>
            <a:r>
              <a:rPr lang="en-US" sz="2400" dirty="0">
                <a:ea typeface="MS PGothic" charset="0"/>
              </a:rPr>
              <a:t>Directly communicate with policy makers and media on Twitter by tagging them with @ before the </a:t>
            </a:r>
            <a:r>
              <a:rPr lang="en-US" sz="2400" dirty="0" smtClean="0">
                <a:ea typeface="MS PGothic" charset="0"/>
              </a:rPr>
              <a:t>username</a:t>
            </a:r>
            <a:endParaRPr lang="en-US" dirty="0">
              <a:latin typeface="Arial" charset="0"/>
              <a:ea typeface="MS PGothic" charset="0"/>
            </a:endParaRPr>
          </a:p>
        </p:txBody>
      </p:sp>
      <p:sp>
        <p:nvSpPr>
          <p:cNvPr id="5" name="Title 4"/>
          <p:cNvSpPr>
            <a:spLocks noGrp="1"/>
          </p:cNvSpPr>
          <p:nvPr>
            <p:ph type="title"/>
          </p:nvPr>
        </p:nvSpPr>
        <p:spPr>
          <a:xfrm>
            <a:off x="465746" y="456296"/>
            <a:ext cx="8229600" cy="722312"/>
          </a:xfrm>
        </p:spPr>
        <p:txBody>
          <a:bodyPr>
            <a:normAutofit/>
          </a:bodyPr>
          <a:lstStyle/>
          <a:p>
            <a:pPr eaLnBrk="1" hangingPunct="1">
              <a:defRPr/>
            </a:pPr>
            <a:r>
              <a:rPr lang="en-US" dirty="0" smtClean="0">
                <a:ea typeface="+mj-ea"/>
              </a:rPr>
              <a:t>Using Social Media for Advocacy</a:t>
            </a:r>
            <a:endParaRPr lang="en-US" dirty="0">
              <a:ea typeface="+mj-ea"/>
            </a:endParaRPr>
          </a:p>
        </p:txBody>
      </p:sp>
    </p:spTree>
    <p:extLst>
      <p:ext uri="{BB962C8B-B14F-4D97-AF65-F5344CB8AC3E}">
        <p14:creationId xmlns:p14="http://schemas.microsoft.com/office/powerpoint/2010/main" val="7459983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86" y="1879489"/>
            <a:ext cx="7546931" cy="3394553"/>
          </a:xfrm>
        </p:spPr>
        <p:txBody>
          <a:bodyPr/>
          <a:lstStyle/>
          <a:p>
            <a:pPr marL="0" indent="0">
              <a:buNone/>
            </a:pPr>
            <a:r>
              <a:rPr lang="en-US" dirty="0" smtClean="0"/>
              <a:t>To learn more about how to build coalitions, tips for using social media for advocacy, etc., read:</a:t>
            </a:r>
          </a:p>
          <a:p>
            <a:endParaRPr lang="en-US" dirty="0"/>
          </a:p>
          <a:p>
            <a:pPr marL="342900" indent="-342900"/>
            <a:r>
              <a:rPr lang="en-US" sz="2400" dirty="0" smtClean="0"/>
              <a:t>NDSC </a:t>
            </a:r>
            <a:r>
              <a:rPr lang="en-US" sz="2400" dirty="0" smtClean="0"/>
              <a:t>2015 Convention Pre-Conference public </a:t>
            </a:r>
            <a:r>
              <a:rPr lang="en-US" sz="2400" dirty="0"/>
              <a:t>policy workshop </a:t>
            </a:r>
            <a:r>
              <a:rPr lang="en-US" sz="2400" dirty="0">
                <a:hlinkClick r:id="rId2"/>
              </a:rPr>
              <a:t>http://</a:t>
            </a:r>
            <a:r>
              <a:rPr lang="en-US" sz="2400" dirty="0" smtClean="0">
                <a:hlinkClick r:id="rId2"/>
              </a:rPr>
              <a:t>bit.ly/2jNWl8a</a:t>
            </a:r>
            <a:r>
              <a:rPr lang="en-US" sz="2400" dirty="0" smtClean="0"/>
              <a:t>  </a:t>
            </a:r>
            <a:endParaRPr lang="en-US" sz="2400" dirty="0"/>
          </a:p>
        </p:txBody>
      </p:sp>
      <p:sp>
        <p:nvSpPr>
          <p:cNvPr id="2" name="Title 1"/>
          <p:cNvSpPr>
            <a:spLocks noGrp="1"/>
          </p:cNvSpPr>
          <p:nvPr>
            <p:ph type="title"/>
          </p:nvPr>
        </p:nvSpPr>
        <p:spPr/>
        <p:txBody>
          <a:bodyPr>
            <a:normAutofit fontScale="90000"/>
          </a:bodyPr>
          <a:lstStyle/>
          <a:p>
            <a:r>
              <a:rPr lang="en-US" dirty="0" smtClean="0"/>
              <a:t>Learn More About Effective Advocacy</a:t>
            </a:r>
            <a:endParaRPr lang="en-US" dirty="0"/>
          </a:p>
        </p:txBody>
      </p:sp>
    </p:spTree>
    <p:extLst>
      <p:ext uri="{BB962C8B-B14F-4D97-AF65-F5344CB8AC3E}">
        <p14:creationId xmlns:p14="http://schemas.microsoft.com/office/powerpoint/2010/main" val="30722923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Sign up for information and action alerts by joining the NDSC email list at    </a:t>
            </a:r>
            <a:r>
              <a:rPr lang="en-US" dirty="0">
                <a:hlinkClick r:id="rId2"/>
              </a:rPr>
              <a:t>https://www.ndsccenter.org/stay-up-to-date-with-ndsc-news/</a:t>
            </a:r>
            <a:endParaRPr lang="en-US" dirty="0"/>
          </a:p>
          <a:p>
            <a:r>
              <a:rPr lang="en-US" dirty="0"/>
              <a:t>“Like” the National Down Syndrome Congress Governmental Affairs FB page at </a:t>
            </a:r>
            <a:r>
              <a:rPr lang="en-US" u="sng" dirty="0">
                <a:hlinkClick r:id="rId3"/>
              </a:rPr>
              <a:t>https://www.facebook.com/dsadvocates/</a:t>
            </a:r>
            <a:endParaRPr lang="en-US" dirty="0"/>
          </a:p>
          <a:p>
            <a:r>
              <a:rPr lang="en-US" dirty="0"/>
              <a:t>Follow NDSC on Facebook at </a:t>
            </a:r>
            <a:r>
              <a:rPr lang="en-US" u="sng" dirty="0">
                <a:hlinkClick r:id="rId4"/>
              </a:rPr>
              <a:t>https://www.facebook.com/thendsc/</a:t>
            </a:r>
            <a:r>
              <a:rPr lang="en-US" u="sng" dirty="0"/>
              <a:t> </a:t>
            </a:r>
            <a:r>
              <a:rPr lang="en-US" dirty="0"/>
              <a:t>and Twitter @</a:t>
            </a:r>
            <a:r>
              <a:rPr lang="en-US" dirty="0" err="1"/>
              <a:t>policyupdates</a:t>
            </a:r>
            <a:r>
              <a:rPr lang="en-US" dirty="0"/>
              <a:t>  </a:t>
            </a:r>
          </a:p>
          <a:p>
            <a:endParaRPr lang="en-US" dirty="0" smtClean="0"/>
          </a:p>
        </p:txBody>
      </p:sp>
      <p:sp>
        <p:nvSpPr>
          <p:cNvPr id="2" name="Title 1"/>
          <p:cNvSpPr>
            <a:spLocks noGrp="1"/>
          </p:cNvSpPr>
          <p:nvPr>
            <p:ph type="title"/>
          </p:nvPr>
        </p:nvSpPr>
        <p:spPr/>
        <p:txBody>
          <a:bodyPr/>
          <a:lstStyle/>
          <a:p>
            <a:r>
              <a:rPr lang="en-US" dirty="0" smtClean="0"/>
              <a:t>Join with </a:t>
            </a:r>
            <a:r>
              <a:rPr lang="en-US" dirty="0" smtClean="0"/>
              <a:t>NDSC in Advocating</a:t>
            </a:r>
            <a:r>
              <a:rPr lang="en-US" dirty="0" smtClean="0"/>
              <a:t>!</a:t>
            </a:r>
            <a:endParaRPr lang="en-US" dirty="0"/>
          </a:p>
        </p:txBody>
      </p:sp>
    </p:spTree>
    <p:extLst>
      <p:ext uri="{BB962C8B-B14F-4D97-AF65-F5344CB8AC3E}">
        <p14:creationId xmlns:p14="http://schemas.microsoft.com/office/powerpoint/2010/main" val="7626138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43485" y="1914811"/>
            <a:ext cx="7943316" cy="3394553"/>
          </a:xfrm>
        </p:spPr>
        <p:txBody>
          <a:bodyPr/>
          <a:lstStyle/>
          <a:p>
            <a:r>
              <a:rPr lang="en-US" dirty="0" smtClean="0"/>
              <a:t>Attend </a:t>
            </a:r>
            <a:r>
              <a:rPr lang="en-US" dirty="0"/>
              <a:t>the NDSC </a:t>
            </a:r>
            <a:r>
              <a:rPr lang="en-US" dirty="0" smtClean="0"/>
              <a:t>Convention July 20-23 in Sacramento </a:t>
            </a:r>
            <a:r>
              <a:rPr lang="en-US" dirty="0"/>
              <a:t>and </a:t>
            </a:r>
            <a:r>
              <a:rPr lang="en-US" dirty="0" smtClean="0"/>
              <a:t>participate </a:t>
            </a:r>
            <a:r>
              <a:rPr lang="en-US" dirty="0"/>
              <a:t>in policy and </a:t>
            </a:r>
            <a:r>
              <a:rPr lang="en-US" dirty="0" smtClean="0"/>
              <a:t>advocacy workshop sessions</a:t>
            </a:r>
          </a:p>
          <a:p>
            <a:r>
              <a:rPr lang="en-US" dirty="0" smtClean="0"/>
              <a:t>If you appreciate the work we’re doing, please donate </a:t>
            </a:r>
            <a:r>
              <a:rPr lang="en-US" dirty="0"/>
              <a:t>to the NDSC </a:t>
            </a:r>
            <a:r>
              <a:rPr lang="en-US" dirty="0" smtClean="0"/>
              <a:t>to support our policy work </a:t>
            </a:r>
            <a:r>
              <a:rPr lang="en-US" sz="2000" dirty="0" smtClean="0"/>
              <a:t>(Whether online or by mail, just put “policy” in the memo/comment section)</a:t>
            </a:r>
            <a:endParaRPr lang="en-US" sz="2000" dirty="0"/>
          </a:p>
        </p:txBody>
      </p:sp>
      <p:sp>
        <p:nvSpPr>
          <p:cNvPr id="3" name="Title 2"/>
          <p:cNvSpPr>
            <a:spLocks noGrp="1"/>
          </p:cNvSpPr>
          <p:nvPr>
            <p:ph type="title"/>
          </p:nvPr>
        </p:nvSpPr>
        <p:spPr/>
        <p:txBody>
          <a:bodyPr/>
          <a:lstStyle/>
          <a:p>
            <a:r>
              <a:rPr lang="en-US" dirty="0" smtClean="0"/>
              <a:t>Join NDSC’s </a:t>
            </a:r>
            <a:r>
              <a:rPr lang="en-US" dirty="0"/>
              <a:t>Policy </a:t>
            </a:r>
            <a:r>
              <a:rPr lang="en-US" dirty="0" smtClean="0"/>
              <a:t>Efforts!</a:t>
            </a:r>
            <a:endParaRPr lang="en-US" dirty="0"/>
          </a:p>
        </p:txBody>
      </p:sp>
    </p:spTree>
    <p:extLst>
      <p:ext uri="{BB962C8B-B14F-4D97-AF65-F5344CB8AC3E}">
        <p14:creationId xmlns:p14="http://schemas.microsoft.com/office/powerpoint/2010/main" val="40486604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269" y="342224"/>
            <a:ext cx="7625630" cy="1325563"/>
          </a:xfrm>
        </p:spPr>
        <p:txBody>
          <a:bodyPr/>
          <a:lstStyle/>
          <a:p>
            <a:r>
              <a:rPr lang="en-US" dirty="0" smtClean="0"/>
              <a:t>Your Questions Answered</a:t>
            </a:r>
            <a:endParaRPr lang="en-US" dirty="0"/>
          </a:p>
        </p:txBody>
      </p:sp>
      <p:pic>
        <p:nvPicPr>
          <p:cNvPr id="1028" name="Picture 4" descr="http://blog.thesanjosegroup.com/wp-content/uploads/2012/03/The-San-Jose-Group-Multicultural-6-Questions-to-Ask-Before-Selecting-a-Multicultural-Ad-Agenc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3910" y="1532709"/>
            <a:ext cx="5461875" cy="3979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23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0316" y="1309641"/>
            <a:ext cx="7886700" cy="3958577"/>
          </a:xfrm>
        </p:spPr>
        <p:txBody>
          <a:bodyPr>
            <a:normAutofit fontScale="92500" lnSpcReduction="10000"/>
          </a:bodyPr>
          <a:lstStyle/>
          <a:p>
            <a:r>
              <a:rPr lang="en-US" dirty="0" smtClean="0"/>
              <a:t>Our goal is to make the system work better for persons with Down syndrome. We can not allow our progress to be impeded or halted by those who oppose or misunderstand our goals. </a:t>
            </a:r>
          </a:p>
          <a:p>
            <a:r>
              <a:rPr lang="en-US" dirty="0" smtClean="0"/>
              <a:t>Advocates at </a:t>
            </a:r>
            <a:r>
              <a:rPr lang="en-US" dirty="0"/>
              <a:t>the </a:t>
            </a:r>
            <a:r>
              <a:rPr lang="en-US" dirty="0" smtClean="0"/>
              <a:t>grassroots, </a:t>
            </a:r>
            <a:r>
              <a:rPr lang="en-US" i="1" dirty="0"/>
              <a:t>meaning you</a:t>
            </a:r>
            <a:r>
              <a:rPr lang="en-US" dirty="0"/>
              <a:t>, </a:t>
            </a:r>
            <a:r>
              <a:rPr lang="en-US" dirty="0" smtClean="0"/>
              <a:t>ARE </a:t>
            </a:r>
            <a:r>
              <a:rPr lang="en-US" dirty="0"/>
              <a:t>the most powerful force we have </a:t>
            </a:r>
            <a:r>
              <a:rPr lang="en-US" dirty="0" smtClean="0"/>
              <a:t>and will have in </a:t>
            </a:r>
            <a:r>
              <a:rPr lang="en-US" dirty="0"/>
              <a:t>advocacy.  </a:t>
            </a:r>
            <a:endParaRPr lang="en-US" dirty="0" smtClean="0"/>
          </a:p>
          <a:p>
            <a:r>
              <a:rPr lang="en-US" dirty="0" smtClean="0"/>
              <a:t>Self-advocates and family members are the best advocates. </a:t>
            </a:r>
          </a:p>
          <a:p>
            <a:r>
              <a:rPr lang="en-US" dirty="0" smtClean="0"/>
              <a:t>Federal level advocacy is paramount, but now state level action will be of great importance as well.</a:t>
            </a:r>
          </a:p>
        </p:txBody>
      </p:sp>
      <p:sp>
        <p:nvSpPr>
          <p:cNvPr id="4" name="TextBox 3"/>
          <p:cNvSpPr txBox="1"/>
          <p:nvPr/>
        </p:nvSpPr>
        <p:spPr>
          <a:xfrm>
            <a:off x="435837" y="517376"/>
            <a:ext cx="7073936" cy="707886"/>
          </a:xfrm>
          <a:prstGeom prst="rect">
            <a:avLst/>
          </a:prstGeom>
          <a:noFill/>
        </p:spPr>
        <p:txBody>
          <a:bodyPr wrap="square" rtlCol="0">
            <a:spAutoFit/>
          </a:bodyPr>
          <a:lstStyle/>
          <a:p>
            <a:r>
              <a:rPr lang="en-US" sz="4000" dirty="0" smtClean="0">
                <a:solidFill>
                  <a:schemeClr val="tx2"/>
                </a:solidFill>
                <a:effectLst>
                  <a:outerShdw blurRad="38100" dist="38100" dir="2700000" algn="tl">
                    <a:srgbClr val="000000">
                      <a:alpha val="43137"/>
                    </a:srgbClr>
                  </a:outerShdw>
                </a:effectLst>
              </a:rPr>
              <a:t>Advocates </a:t>
            </a:r>
            <a:r>
              <a:rPr lang="en-US" sz="4000" dirty="0" smtClean="0">
                <a:solidFill>
                  <a:schemeClr val="tx2"/>
                </a:solidFill>
                <a:effectLst>
                  <a:outerShdw blurRad="38100" dist="38100" dir="2700000" algn="tl">
                    <a:srgbClr val="000000">
                      <a:alpha val="43137"/>
                    </a:srgbClr>
                  </a:outerShdw>
                </a:effectLst>
              </a:rPr>
              <a:t>Make </a:t>
            </a:r>
            <a:r>
              <a:rPr lang="en-US" sz="4000" dirty="0" smtClean="0">
                <a:solidFill>
                  <a:schemeClr val="tx2"/>
                </a:solidFill>
                <a:effectLst>
                  <a:outerShdw blurRad="38100" dist="38100" dir="2700000" algn="tl">
                    <a:srgbClr val="000000">
                      <a:alpha val="43137"/>
                    </a:srgbClr>
                  </a:outerShdw>
                </a:effectLst>
              </a:rPr>
              <a:t>the Difference!</a:t>
            </a:r>
            <a:endParaRPr lang="en-US" sz="40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0889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280403"/>
            <a:ext cx="7886700" cy="1411380"/>
          </a:xfrm>
        </p:spPr>
        <p:txBody>
          <a:bodyPr/>
          <a:lstStyle/>
          <a:p>
            <a:r>
              <a:rPr lang="en-US" dirty="0" smtClean="0"/>
              <a:t>For further inquiries and support, you can reach us at </a:t>
            </a:r>
            <a:r>
              <a:rPr lang="en-US" dirty="0" smtClean="0">
                <a:hlinkClick r:id="rId2"/>
              </a:rPr>
              <a:t>ndsc@ndsccenter.org</a:t>
            </a:r>
            <a:r>
              <a:rPr lang="en-US" dirty="0" smtClean="0"/>
              <a:t> or </a:t>
            </a:r>
            <a:r>
              <a:rPr lang="en-US" dirty="0" smtClean="0">
                <a:hlinkClick r:id="rId3"/>
              </a:rPr>
              <a:t>susan</a:t>
            </a:r>
            <a:r>
              <a:rPr lang="en-US" dirty="0" smtClean="0">
                <a:hlinkClick r:id="rId3"/>
              </a:rPr>
              <a:t>@ndsccenter.org</a:t>
            </a:r>
            <a:r>
              <a:rPr lang="en-US" dirty="0" smtClean="0"/>
              <a:t> </a:t>
            </a:r>
            <a:endParaRPr lang="en-US" dirty="0"/>
          </a:p>
        </p:txBody>
      </p:sp>
      <p:sp>
        <p:nvSpPr>
          <p:cNvPr id="2" name="Title 1"/>
          <p:cNvSpPr>
            <a:spLocks noGrp="1"/>
          </p:cNvSpPr>
          <p:nvPr>
            <p:ph type="title"/>
          </p:nvPr>
        </p:nvSpPr>
        <p:spPr/>
        <p:txBody>
          <a:bodyPr/>
          <a:lstStyle/>
          <a:p>
            <a:r>
              <a:rPr lang="en-US" dirty="0" smtClean="0"/>
              <a:t>Thank you for joining us!</a:t>
            </a:r>
            <a:endParaRPr lang="en-US" dirty="0"/>
          </a:p>
        </p:txBody>
      </p:sp>
      <p:pic>
        <p:nvPicPr>
          <p:cNvPr id="2052" name="Picture 4" descr="https://tse1.mm.bing.net/th?id=OIP.tky3uqk3CF9Qyg7pG8iOyQEsDi&amp;pid=15.1&amp;P=0&amp;w=229&amp;h=1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8708" y="3839049"/>
            <a:ext cx="2181225"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681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en-US" sz="2400" dirty="0" smtClean="0"/>
          </a:p>
          <a:p>
            <a:r>
              <a:rPr lang="en-US" sz="2400" dirty="0" smtClean="0"/>
              <a:t>In 1975, first version of IDEA provided guarantee of education and FAPE, procedural safeguards and integrated settings. </a:t>
            </a:r>
          </a:p>
          <a:p>
            <a:pPr>
              <a:buFont typeface="Arial"/>
              <a:buChar char="•"/>
            </a:pPr>
            <a:r>
              <a:rPr lang="en-US" sz="2400" dirty="0" smtClean="0"/>
              <a:t>Later IDEA Improvements include transition services in 1986, access to general curriculum and due process protections in applying discipline rules (1997)</a:t>
            </a:r>
          </a:p>
          <a:p>
            <a:pPr>
              <a:buFont typeface="Arial"/>
              <a:buChar char="•"/>
            </a:pPr>
            <a:r>
              <a:rPr lang="en-US" sz="2400" dirty="0" smtClean="0"/>
              <a:t>The Rehabilitation </a:t>
            </a:r>
            <a:r>
              <a:rPr lang="en-US" sz="2400" dirty="0"/>
              <a:t>Act </a:t>
            </a:r>
            <a:r>
              <a:rPr lang="en-US" sz="2400" dirty="0" smtClean="0"/>
              <a:t>reauthorized in 1986, included a definition of </a:t>
            </a:r>
            <a:r>
              <a:rPr lang="en-US" sz="2400" dirty="0"/>
              <a:t>“supported employment” a</a:t>
            </a:r>
            <a:r>
              <a:rPr lang="en-US" sz="2400" dirty="0" smtClean="0"/>
              <a:t>nd authorized funding.</a:t>
            </a:r>
          </a:p>
          <a:p>
            <a:pPr>
              <a:buFont typeface="Arial"/>
              <a:buChar char="•"/>
            </a:pPr>
            <a:endParaRPr lang="en-US" sz="2400" dirty="0"/>
          </a:p>
          <a:p>
            <a:pPr>
              <a:buFont typeface="Arial"/>
              <a:buChar char="•"/>
            </a:pPr>
            <a:endParaRPr lang="en-US" sz="2400" dirty="0" smtClean="0"/>
          </a:p>
          <a:p>
            <a:endParaRPr lang="en-US" dirty="0"/>
          </a:p>
        </p:txBody>
      </p:sp>
      <p:sp>
        <p:nvSpPr>
          <p:cNvPr id="2" name="Title 1"/>
          <p:cNvSpPr>
            <a:spLocks noGrp="1"/>
          </p:cNvSpPr>
          <p:nvPr>
            <p:ph type="title"/>
          </p:nvPr>
        </p:nvSpPr>
        <p:spPr/>
        <p:txBody>
          <a:bodyPr>
            <a:normAutofit fontScale="90000"/>
          </a:bodyPr>
          <a:lstStyle/>
          <a:p>
            <a:r>
              <a:rPr lang="en-US" dirty="0" smtClean="0"/>
              <a:t>Big Picture Progress Made by the Disability Community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sz="2400" dirty="0" smtClean="0"/>
          </a:p>
          <a:p>
            <a:r>
              <a:rPr lang="en-US" sz="2400" dirty="0" smtClean="0"/>
              <a:t>The Americans with Disabilities </a:t>
            </a:r>
            <a:r>
              <a:rPr lang="en-US" sz="2400" dirty="0" smtClean="0"/>
              <a:t>Act (ADA) </a:t>
            </a:r>
            <a:r>
              <a:rPr lang="en-US" sz="2400" dirty="0" smtClean="0"/>
              <a:t>of 1990 prohibited discrimination against persons with </a:t>
            </a:r>
            <a:r>
              <a:rPr lang="en-US" sz="2400" dirty="0" smtClean="0"/>
              <a:t>disabilities </a:t>
            </a:r>
            <a:r>
              <a:rPr lang="en-US" sz="2400" dirty="0" smtClean="0"/>
              <a:t>in employment, housing, transportations and other areas of life.</a:t>
            </a:r>
          </a:p>
          <a:p>
            <a:pPr>
              <a:buFont typeface="Arial"/>
              <a:buChar char="•"/>
            </a:pPr>
            <a:r>
              <a:rPr lang="en-US" sz="2400" dirty="0" smtClean="0"/>
              <a:t>The Olmstead </a:t>
            </a:r>
            <a:r>
              <a:rPr lang="en-US" sz="2400" dirty="0" err="1" smtClean="0"/>
              <a:t>v</a:t>
            </a:r>
            <a:r>
              <a:rPr lang="en-US" sz="2400" dirty="0" smtClean="0"/>
              <a:t>. L.C. decision the US Supreme Court held in 1999 that under the </a:t>
            </a:r>
            <a:r>
              <a:rPr lang="en-US" sz="2400" dirty="0" smtClean="0"/>
              <a:t>ADA </a:t>
            </a:r>
            <a:r>
              <a:rPr lang="en-US" sz="2400" dirty="0" smtClean="0"/>
              <a:t>individuals with </a:t>
            </a:r>
            <a:r>
              <a:rPr lang="en-US" sz="2400" dirty="0" smtClean="0"/>
              <a:t>“mental disabilities” </a:t>
            </a:r>
            <a:r>
              <a:rPr lang="en-US" sz="2400" dirty="0" smtClean="0"/>
              <a:t>have a right to life in the community rather than in institutions.</a:t>
            </a:r>
          </a:p>
          <a:p>
            <a:pPr>
              <a:buFont typeface="Arial"/>
              <a:buChar char="•"/>
            </a:pPr>
            <a:r>
              <a:rPr lang="sk-SK" sz="2400" dirty="0" smtClean="0"/>
              <a:t>Major bipartisan improvement in the </a:t>
            </a:r>
            <a:r>
              <a:rPr lang="sk-SK" sz="2400" dirty="0"/>
              <a:t>Workforce Investment Opportunities Act (WIOA) of </a:t>
            </a:r>
            <a:r>
              <a:rPr lang="sk-SK" sz="2400" dirty="0" smtClean="0"/>
              <a:t>2014.</a:t>
            </a:r>
            <a:endParaRPr lang="en-US" sz="2400" dirty="0" smtClean="0"/>
          </a:p>
          <a:p>
            <a:endParaRPr lang="en-US" sz="2400" dirty="0"/>
          </a:p>
        </p:txBody>
      </p:sp>
      <p:sp>
        <p:nvSpPr>
          <p:cNvPr id="2" name="Title 1"/>
          <p:cNvSpPr>
            <a:spLocks noGrp="1"/>
          </p:cNvSpPr>
          <p:nvPr>
            <p:ph type="title"/>
          </p:nvPr>
        </p:nvSpPr>
        <p:spPr/>
        <p:txBody>
          <a:bodyPr/>
          <a:lstStyle/>
          <a:p>
            <a:r>
              <a:rPr lang="en-US" dirty="0" smtClean="0"/>
              <a:t>More Big Picture Progress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550" y="1612900"/>
            <a:ext cx="7886700" cy="4881563"/>
          </a:xfrm>
        </p:spPr>
        <p:txBody>
          <a:bodyPr>
            <a:normAutofit fontScale="92500" lnSpcReduction="20000"/>
          </a:bodyPr>
          <a:lstStyle/>
          <a:p>
            <a:pPr marL="0" indent="0">
              <a:buNone/>
            </a:pPr>
            <a:endParaRPr lang="sk-SK" dirty="0" smtClean="0"/>
          </a:p>
          <a:p>
            <a:r>
              <a:rPr lang="sk-SK" dirty="0" smtClean="0"/>
              <a:t>The Department of Justice found that Oregon and Rhode Island relied too heavily on subminimum wages and sheltered workshops and required corrective action plans.</a:t>
            </a:r>
          </a:p>
          <a:p>
            <a:r>
              <a:rPr lang="sk-SK" dirty="0" smtClean="0"/>
              <a:t>The </a:t>
            </a:r>
            <a:r>
              <a:rPr lang="sk-SK" dirty="0" smtClean="0"/>
              <a:t>Achieving a Better Life Expectancy Act (ABLE) of 2014, </a:t>
            </a:r>
            <a:r>
              <a:rPr lang="sk-SK" dirty="0" smtClean="0"/>
              <a:t>permits</a:t>
            </a:r>
            <a:r>
              <a:rPr lang="sk-SK" dirty="0" smtClean="0"/>
              <a:t> </a:t>
            </a:r>
            <a:r>
              <a:rPr lang="sk-SK" dirty="0" smtClean="0"/>
              <a:t>individuals </a:t>
            </a:r>
            <a:r>
              <a:rPr lang="sk-SK" dirty="0" smtClean="0"/>
              <a:t>with disabilities and families to earn and to save without jeopardizing public benefits.</a:t>
            </a:r>
          </a:p>
          <a:p>
            <a:r>
              <a:rPr lang="en-US" dirty="0"/>
              <a:t>BUT …it </a:t>
            </a:r>
            <a:r>
              <a:rPr lang="en-US" dirty="0" smtClean="0"/>
              <a:t>is a slow, arduous and ongoing </a:t>
            </a:r>
            <a:r>
              <a:rPr lang="en-US" dirty="0"/>
              <a:t>effort to attain equal opportunity in education, community living, employment and civil rights for persons with </a:t>
            </a:r>
            <a:r>
              <a:rPr lang="en-US" dirty="0" smtClean="0"/>
              <a:t>disabilities.</a:t>
            </a:r>
            <a:endParaRPr lang="en-US" dirty="0"/>
          </a:p>
          <a:p>
            <a:endParaRPr lang="sk-SK" dirty="0" smtClean="0"/>
          </a:p>
          <a:p>
            <a:endParaRPr lang="sk-SK" dirty="0" smtClean="0"/>
          </a:p>
          <a:p>
            <a:pPr>
              <a:buNone/>
            </a:pPr>
            <a:r>
              <a:rPr lang="sk-SK" dirty="0" smtClean="0"/>
              <a:t> </a:t>
            </a:r>
            <a:endParaRPr lang="en-US" dirty="0"/>
          </a:p>
        </p:txBody>
      </p:sp>
      <p:sp>
        <p:nvSpPr>
          <p:cNvPr id="2" name="Title 1"/>
          <p:cNvSpPr>
            <a:spLocks noGrp="1"/>
          </p:cNvSpPr>
          <p:nvPr>
            <p:ph type="title"/>
          </p:nvPr>
        </p:nvSpPr>
        <p:spPr/>
        <p:txBody>
          <a:bodyPr/>
          <a:lstStyle/>
          <a:p>
            <a:r>
              <a:rPr lang="en-US" dirty="0" smtClean="0"/>
              <a:t>And More Progress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195" y="1254853"/>
            <a:ext cx="7865870" cy="4231547"/>
          </a:xfrm>
        </p:spPr>
        <p:txBody>
          <a:bodyPr>
            <a:normAutofit fontScale="70000" lnSpcReduction="20000"/>
          </a:bodyPr>
          <a:lstStyle/>
          <a:p>
            <a:pPr>
              <a:lnSpc>
                <a:spcPct val="120000"/>
              </a:lnSpc>
            </a:pPr>
            <a:r>
              <a:rPr lang="en-US" sz="2800" dirty="0" smtClean="0"/>
              <a:t>Many proposals for legislative and systemic change</a:t>
            </a:r>
            <a:r>
              <a:rPr lang="en-US" sz="2800" dirty="0"/>
              <a:t> </a:t>
            </a:r>
            <a:r>
              <a:rPr lang="en-US" sz="2800" dirty="0" smtClean="0"/>
              <a:t>are being under discussion, including:</a:t>
            </a:r>
          </a:p>
          <a:p>
            <a:pPr lvl="1">
              <a:lnSpc>
                <a:spcPct val="120000"/>
              </a:lnSpc>
            </a:pPr>
            <a:r>
              <a:rPr lang="en-US" sz="2800" dirty="0" smtClean="0"/>
              <a:t>Block granting, dramatic funding cuts, entitlement reform, and negative changes to key disability laws and programs. </a:t>
            </a:r>
          </a:p>
          <a:p>
            <a:pPr>
              <a:lnSpc>
                <a:spcPct val="120000"/>
              </a:lnSpc>
            </a:pPr>
            <a:r>
              <a:rPr lang="en-US" sz="2800" dirty="0" smtClean="0"/>
              <a:t>Many different viewpoints within our community and we must work to maintain a big tent</a:t>
            </a:r>
            <a:r>
              <a:rPr lang="en-US" sz="2800" dirty="0" smtClean="0"/>
              <a:t>.</a:t>
            </a:r>
          </a:p>
          <a:p>
            <a:pPr>
              <a:lnSpc>
                <a:spcPct val="120000"/>
              </a:lnSpc>
            </a:pPr>
            <a:r>
              <a:rPr lang="en-US" sz="2800" dirty="0"/>
              <a:t>Disability is a bipartisan issue. We have a positive record of working with both Republican and Democratic Administrations and Congresses and will continue to do so. </a:t>
            </a:r>
            <a:endParaRPr lang="en-US" sz="2800" dirty="0" smtClean="0"/>
          </a:p>
          <a:p>
            <a:pPr>
              <a:lnSpc>
                <a:spcPct val="120000"/>
              </a:lnSpc>
            </a:pPr>
            <a:r>
              <a:rPr lang="en-US" sz="2800" dirty="0" smtClean="0"/>
              <a:t>We </a:t>
            </a:r>
            <a:r>
              <a:rPr lang="en-US" sz="2800" dirty="0"/>
              <a:t>are now at a critical </a:t>
            </a:r>
            <a:r>
              <a:rPr lang="en-US" sz="2800" dirty="0" smtClean="0"/>
              <a:t>point and face many challenges and potential dangers. We must be prepared to unite and advocate together.</a:t>
            </a:r>
            <a:endParaRPr lang="en-US" sz="2800" dirty="0"/>
          </a:p>
          <a:p>
            <a:pPr lvl="1"/>
            <a:endParaRPr lang="en-US" dirty="0" err="1" smtClean="0"/>
          </a:p>
        </p:txBody>
      </p:sp>
      <p:sp>
        <p:nvSpPr>
          <p:cNvPr id="2" name="Title 1"/>
          <p:cNvSpPr>
            <a:spLocks noGrp="1"/>
          </p:cNvSpPr>
          <p:nvPr>
            <p:ph type="title"/>
          </p:nvPr>
        </p:nvSpPr>
        <p:spPr>
          <a:xfrm>
            <a:off x="542658" y="202642"/>
            <a:ext cx="8229600" cy="1143000"/>
          </a:xfrm>
        </p:spPr>
        <p:txBody>
          <a:bodyPr/>
          <a:lstStyle/>
          <a:p>
            <a:r>
              <a:rPr lang="en-US" dirty="0" smtClean="0"/>
              <a:t>Post-Election Threats &amp; Challenges</a:t>
            </a:r>
            <a:endParaRPr lang="en-US" dirty="0"/>
          </a:p>
        </p:txBody>
      </p:sp>
    </p:spTree>
    <p:extLst>
      <p:ext uri="{BB962C8B-B14F-4D97-AF65-F5344CB8AC3E}">
        <p14:creationId xmlns:p14="http://schemas.microsoft.com/office/powerpoint/2010/main" val="112966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53754" y="1642930"/>
            <a:ext cx="8088594" cy="3834925"/>
          </a:xfrm>
        </p:spPr>
        <p:txBody>
          <a:bodyPr>
            <a:normAutofit lnSpcReduction="10000"/>
          </a:bodyPr>
          <a:lstStyle/>
          <a:p>
            <a:r>
              <a:rPr lang="en-US" sz="2400" dirty="0"/>
              <a:t>Congressional Review Act (CRA</a:t>
            </a:r>
            <a:r>
              <a:rPr lang="en-US" sz="2400" dirty="0" smtClean="0"/>
              <a:t>): Congress can overturn any regulations issued by the Obama administration from approximately mid June to December 2016. If regulations are overturned the agency can’t issue substantially similar regulations.</a:t>
            </a:r>
          </a:p>
          <a:p>
            <a:r>
              <a:rPr lang="en-US" sz="2400" dirty="0" smtClean="0"/>
              <a:t>Article on CRA </a:t>
            </a:r>
            <a:r>
              <a:rPr lang="en-US" sz="2400" dirty="0">
                <a:hlinkClick r:id="rId2"/>
              </a:rPr>
              <a:t>http://www.reuters.com/article/us-usa-congress-regulations-idUSKBN14W2TO</a:t>
            </a:r>
            <a:endParaRPr lang="en-US" sz="2400" dirty="0"/>
          </a:p>
          <a:p>
            <a:r>
              <a:rPr lang="en-US" sz="2400" dirty="0" smtClean="0"/>
              <a:t>See NDSC Action Alert on related bills: </a:t>
            </a:r>
            <a:r>
              <a:rPr lang="en-US" sz="2400" dirty="0" smtClean="0">
                <a:hlinkClick r:id="rId3"/>
              </a:rPr>
              <a:t>https</a:t>
            </a:r>
            <a:r>
              <a:rPr lang="en-US" sz="2400" dirty="0">
                <a:hlinkClick r:id="rId3"/>
              </a:rPr>
              <a:t>://www.ndsccenter.org/governmental-affairs-action-alert-january-19-2017/</a:t>
            </a:r>
            <a:r>
              <a:rPr lang="en-US" sz="2400" dirty="0"/>
              <a:t> </a:t>
            </a:r>
          </a:p>
          <a:p>
            <a:endParaRPr lang="en-US" dirty="0"/>
          </a:p>
        </p:txBody>
      </p:sp>
      <p:sp>
        <p:nvSpPr>
          <p:cNvPr id="4" name="Title 3"/>
          <p:cNvSpPr>
            <a:spLocks noGrp="1"/>
          </p:cNvSpPr>
          <p:nvPr>
            <p:ph type="title"/>
          </p:nvPr>
        </p:nvSpPr>
        <p:spPr>
          <a:xfrm>
            <a:off x="457200" y="424832"/>
            <a:ext cx="8362060" cy="797216"/>
          </a:xfrm>
        </p:spPr>
        <p:txBody>
          <a:bodyPr>
            <a:noAutofit/>
          </a:bodyPr>
          <a:lstStyle/>
          <a:p>
            <a:r>
              <a:rPr lang="en-US" sz="3600" dirty="0" smtClean="0"/>
              <a:t>Legislative proposals Threaten Regulations</a:t>
            </a:r>
            <a:endParaRPr lang="en-US" sz="3600" dirty="0"/>
          </a:p>
        </p:txBody>
      </p:sp>
    </p:spTree>
    <p:extLst>
      <p:ext uri="{BB962C8B-B14F-4D97-AF65-F5344CB8AC3E}">
        <p14:creationId xmlns:p14="http://schemas.microsoft.com/office/powerpoint/2010/main" val="772744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dsc">
  <a:themeElements>
    <a:clrScheme name="NDSC">
      <a:dk1>
        <a:srgbClr val="474B78"/>
      </a:dk1>
      <a:lt1>
        <a:sysClr val="window" lastClr="FFFFFF"/>
      </a:lt1>
      <a:dk2>
        <a:srgbClr val="595959"/>
      </a:dk2>
      <a:lt2>
        <a:srgbClr val="A0DAE8"/>
      </a:lt2>
      <a:accent1>
        <a:srgbClr val="474B78"/>
      </a:accent1>
      <a:accent2>
        <a:srgbClr val="2890A8"/>
      </a:accent2>
      <a:accent3>
        <a:srgbClr val="A3171E"/>
      </a:accent3>
      <a:accent4>
        <a:srgbClr val="F1A745"/>
      </a:accent4>
      <a:accent5>
        <a:srgbClr val="FFFFFF"/>
      </a:accent5>
      <a:accent6>
        <a:srgbClr val="FFFFFF"/>
      </a:accent6>
      <a:hlink>
        <a:srgbClr val="2890A8"/>
      </a:hlink>
      <a:folHlink>
        <a:srgbClr val="2890A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ndsc" id="{6BD9F4A6-2312-4F5A-B66E-87156C4426F5}" vid="{5F9A5062-DAD7-4595-899D-4C356E6179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ndsc</Template>
  <TotalTime>2781</TotalTime>
  <Words>2534</Words>
  <Application>Microsoft Office PowerPoint</Application>
  <PresentationFormat>On-screen Show (4:3)</PresentationFormat>
  <Paragraphs>215</Paragraphs>
  <Slides>40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MS PGothic</vt:lpstr>
      <vt:lpstr>Arial</vt:lpstr>
      <vt:lpstr>Calibri</vt:lpstr>
      <vt:lpstr>Mangal</vt:lpstr>
      <vt:lpstr>Verdana</vt:lpstr>
      <vt:lpstr>Wingdings 2</vt:lpstr>
      <vt:lpstr>Wingdings 3</vt:lpstr>
      <vt:lpstr>ndsc</vt:lpstr>
      <vt:lpstr>PowerPoint Presentation</vt:lpstr>
      <vt:lpstr>PowerPoint Presentation</vt:lpstr>
      <vt:lpstr>Why We are Here</vt:lpstr>
      <vt:lpstr>PowerPoint Presentation</vt:lpstr>
      <vt:lpstr>Big Picture Progress Made by the Disability Community</vt:lpstr>
      <vt:lpstr>More Big Picture Progress</vt:lpstr>
      <vt:lpstr>And More Progress</vt:lpstr>
      <vt:lpstr>Post-Election Threats &amp; Challenges</vt:lpstr>
      <vt:lpstr>Legislative proposals Threaten Regulations</vt:lpstr>
      <vt:lpstr>Progress in Employment and Risks</vt:lpstr>
      <vt:lpstr>Why the Affordable Care Act (ACA) is Important and What Can Be Lost</vt:lpstr>
      <vt:lpstr>ACA: What You Can Do</vt:lpstr>
      <vt:lpstr>Progress under Medicaid</vt:lpstr>
      <vt:lpstr>Risks to Medicaid </vt:lpstr>
      <vt:lpstr>More Risks to Medicaid</vt:lpstr>
      <vt:lpstr>Medicaid: What You Can Do</vt:lpstr>
      <vt:lpstr>Education Progress</vt:lpstr>
      <vt:lpstr>IDEA: What is at risk?</vt:lpstr>
      <vt:lpstr>IDEA: What You Can Do</vt:lpstr>
      <vt:lpstr>Every Student Succeeds Act (ESSA): Encouraging Developments Due to NDSC Leadership</vt:lpstr>
      <vt:lpstr>ESSA Implementation: What is at Risk?</vt:lpstr>
      <vt:lpstr>ESSA: What Can You Do?</vt:lpstr>
      <vt:lpstr>Significant Progress in Inclusive Postsecondary Education</vt:lpstr>
      <vt:lpstr>Improvements to Higher Education Opportunity Act (HEOA) of 2008</vt:lpstr>
      <vt:lpstr>Act Now: Financial aid, model program funding, technical assistance at risk! </vt:lpstr>
      <vt:lpstr>ADVOCATE! What Can you Do?</vt:lpstr>
      <vt:lpstr>Where are we now?</vt:lpstr>
      <vt:lpstr>Learn From the Lessons of the Past</vt:lpstr>
      <vt:lpstr>Advocacy Works!</vt:lpstr>
      <vt:lpstr>Lessons Learned</vt:lpstr>
      <vt:lpstr>Framing your Message</vt:lpstr>
      <vt:lpstr>Immediate Action Needed</vt:lpstr>
      <vt:lpstr>Meeting with Policy Makers</vt:lpstr>
      <vt:lpstr>Building Relationships with Policy Makers on an Ongoing Basis: Long Term Strategies</vt:lpstr>
      <vt:lpstr>Using Social Media for Advocacy</vt:lpstr>
      <vt:lpstr>Learn More About Effective Advocacy</vt:lpstr>
      <vt:lpstr>Join with NDSC in Advocating!</vt:lpstr>
      <vt:lpstr>Join NDSC’s Policy Efforts!</vt:lpstr>
      <vt:lpstr>Your Questions Answered</vt:lpstr>
      <vt:lpstr>Thank you for joining 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Election Analysis</dc:title>
  <dc:creator>T Pursley</dc:creator>
  <cp:lastModifiedBy>T Pursley</cp:lastModifiedBy>
  <cp:revision>86</cp:revision>
  <cp:lastPrinted>2017-01-23T14:16:42Z</cp:lastPrinted>
  <dcterms:created xsi:type="dcterms:W3CDTF">2017-01-23T00:43:45Z</dcterms:created>
  <dcterms:modified xsi:type="dcterms:W3CDTF">2017-01-24T21:04:57Z</dcterms:modified>
</cp:coreProperties>
</file>